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sldIdLst>
    <p:sldId id="266" r:id="rId2"/>
    <p:sldId id="267" r:id="rId3"/>
    <p:sldId id="270" r:id="rId4"/>
    <p:sldId id="314" r:id="rId5"/>
    <p:sldId id="315" r:id="rId6"/>
    <p:sldId id="292" r:id="rId7"/>
    <p:sldId id="313" r:id="rId8"/>
  </p:sldIdLst>
  <p:sldSz cx="12192000" cy="6858000"/>
  <p:notesSz cx="7010400" cy="92964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7" autoAdjust="0"/>
    <p:restoredTop sz="94660"/>
  </p:normalViewPr>
  <p:slideViewPr>
    <p:cSldViewPr snapToGrid="0">
      <p:cViewPr varScale="1">
        <p:scale>
          <a:sx n="114" d="100"/>
          <a:sy n="114"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3FDD9B3C-B01F-4057-A68A-9DF658673526}" type="datetimeFigureOut">
              <a:rPr lang="es-CO" smtClean="0"/>
              <a:t>6/02/2024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345497800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DD9B3C-B01F-4057-A68A-9DF658673526}" type="datetimeFigureOut">
              <a:rPr lang="es-CO" smtClean="0"/>
              <a:t>6/02/2024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275907983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FDD9B3C-B01F-4057-A68A-9DF658673526}" type="datetimeFigureOut">
              <a:rPr lang="es-CO" smtClean="0"/>
              <a:t>6/02/2024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4702708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204526610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FDD9B3C-B01F-4057-A68A-9DF658673526}" type="datetimeFigureOut">
              <a:rPr lang="es-CO" smtClean="0"/>
              <a:t>6/02/2024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417200689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FDD9B3C-B01F-4057-A68A-9DF658673526}" type="datetimeFigureOut">
              <a:rPr lang="es-CO" smtClean="0"/>
              <a:t>6/02/2024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2305060573"/>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3FDD9B3C-B01F-4057-A68A-9DF658673526}" type="datetimeFigureOut">
              <a:rPr lang="es-CO" smtClean="0"/>
              <a:t>6/02/2024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8713377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164745320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361005364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2803064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1419819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17779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FDD9B3C-B01F-4057-A68A-9DF658673526}" type="datetimeFigureOut">
              <a:rPr lang="es-CO" smtClean="0"/>
              <a:t>6/02/2024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3734605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3FDD9B3C-B01F-4057-A68A-9DF658673526}" type="datetimeFigureOut">
              <a:rPr lang="es-CO" smtClean="0"/>
              <a:t>6/02/2024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3503848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3FDD9B3C-B01F-4057-A68A-9DF658673526}" type="datetimeFigureOut">
              <a:rPr lang="es-CO" smtClean="0"/>
              <a:t>6/02/2024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3100731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DD9B3C-B01F-4057-A68A-9DF658673526}" type="datetimeFigureOut">
              <a:rPr lang="es-CO" smtClean="0"/>
              <a:t>6/02/2024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2357488714"/>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DD9B3C-B01F-4057-A68A-9DF658673526}" type="datetimeFigureOut">
              <a:rPr lang="es-CO" smtClean="0"/>
              <a:t>6/02/2024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468B273-A8CF-41EA-9131-EA172F753F37}" type="slidenum">
              <a:rPr lang="es-CO" smtClean="0"/>
              <a:t>‹Nº›</a:t>
            </a:fld>
            <a:endParaRPr lang="es-CO"/>
          </a:p>
        </p:txBody>
      </p:sp>
    </p:spTree>
    <p:extLst>
      <p:ext uri="{BB962C8B-B14F-4D97-AF65-F5344CB8AC3E}">
        <p14:creationId xmlns:p14="http://schemas.microsoft.com/office/powerpoint/2010/main" val="77373297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3FDD9B3C-B01F-4057-A68A-9DF658673526}" type="datetimeFigureOut">
              <a:rPr lang="es-CO" smtClean="0"/>
              <a:t>6/02/2024</a:t>
            </a:fld>
            <a:endParaRPr lang="es-CO"/>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s-CO"/>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7468B273-A8CF-41EA-9131-EA172F753F37}" type="slidenum">
              <a:rPr lang="es-CO" smtClean="0"/>
              <a:t>‹Nº›</a:t>
            </a:fld>
            <a:endParaRPr lang="es-CO"/>
          </a:p>
        </p:txBody>
      </p:sp>
    </p:spTree>
    <p:extLst>
      <p:ext uri="{BB962C8B-B14F-4D97-AF65-F5344CB8AC3E}">
        <p14:creationId xmlns:p14="http://schemas.microsoft.com/office/powerpoint/2010/main" val="1068703239"/>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Lst>
  <p:transition spd="slow">
    <p:wipe/>
  </p:transition>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1.1%20LIQ-0466%20REMITIDO%20AL%20MIISTERIO%20DEL%20TRABAJO%20-%2019%20OCTUBRE%20DE%202023%20(hoja%201).pdf"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FALLO%20TRIBUNAL%20SUPERIOR%20SALA%20PENAL%20-%20TUTELA%20SR.TORRES%20Y%20OTROS%20-%20RECIBIDO%2020-02-2020%20%20(hoja1).pdf" TargetMode="External"/><Relationship Id="rId4" Type="http://schemas.openxmlformats.org/officeDocument/2006/relationships/hyperlink" Target="1.2%20OFICIO%20MINENERGIA%20-%20PASIVO%20LABORAL%20RECIBIDO%2015%20NOV%202023%20CON%20ANEXO.pdf"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LIQ-0224%20REMITIDO%20A%20LA%20SUPERINTENDENCIA%20DE%20SERVICIOS%20P&#218;BLICOS%20DOMICILIARIOS%20-%2008%20MAYO%20DE%202023%20(1).pdf" TargetMode="External"/><Relationship Id="rId2" Type="http://schemas.openxmlformats.org/officeDocument/2006/relationships/hyperlink" Target="RESOLUCION%203848%20DE%202003-SSPD-PROC-LIQUID%20(1).pdf" TargetMode="External"/><Relationship Id="rId1" Type="http://schemas.openxmlformats.org/officeDocument/2006/relationships/slideLayout" Target="../slideLayouts/slideLayout2.xml"/><Relationship Id="rId4" Type="http://schemas.openxmlformats.org/officeDocument/2006/relationships/hyperlink" Target="RESOLUCION%20DE%20PRORROGA%20ELECTROLIMA.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IMAGEN%20MINISTERIOS.pdf" TargetMode="External"/><Relationship Id="rId2" Type="http://schemas.openxmlformats.org/officeDocument/2006/relationships/hyperlink" Target="OFICIOS%20MINTRABAJO%20-%20RELEVANTES.pdf" TargetMode="External"/><Relationship Id="rId1" Type="http://schemas.openxmlformats.org/officeDocument/2006/relationships/slideLayout" Target="../slideLayouts/slideLayout1.xml"/><Relationship Id="rId4" Type="http://schemas.openxmlformats.org/officeDocument/2006/relationships/hyperlink" Target="OFICIO%20MINHACIENDA%202-2015-016860%20NORMALIZACION%20PENSIONAL%20ELECTROLIMA.pdf"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CUADRO%20TRABAJO%20(2).pdf"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5.2%20OFICIO%20MINENERGIA%20PASIVO%20LABORAL%20RECIBIDO%2004-01-2024%20CON%20ANEXO.pdf" TargetMode="External"/><Relationship Id="rId2" Type="http://schemas.openxmlformats.org/officeDocument/2006/relationships/hyperlink" Target="IMAGEN%20HOJA%205.1.pdf" TargetMode="External"/><Relationship Id="rId1" Type="http://schemas.openxmlformats.org/officeDocument/2006/relationships/slideLayout" Target="../slideLayouts/slideLayout2.xml"/><Relationship Id="rId4" Type="http://schemas.openxmlformats.org/officeDocument/2006/relationships/hyperlink" Target="5.3%20OFICIO%20MINHACIENDA%20-%20RECIBIDO%2018%20ENERO%202024.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ANEXO%20HOJA%207.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7722" y="95572"/>
            <a:ext cx="128470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3 Rectángulo"/>
          <p:cNvSpPr/>
          <p:nvPr/>
        </p:nvSpPr>
        <p:spPr>
          <a:xfrm>
            <a:off x="1080964" y="1111235"/>
            <a:ext cx="10175846" cy="553998"/>
          </a:xfrm>
          <a:prstGeom prst="rect">
            <a:avLst/>
          </a:prstGeom>
          <a:ln w="12700">
            <a:solidFill>
              <a:schemeClr val="tx1"/>
            </a:solidFill>
          </a:ln>
        </p:spPr>
        <p:txBody>
          <a:bodyPr wrap="square">
            <a:spAutoFit/>
          </a:bodyPr>
          <a:lstStyle/>
          <a:p>
            <a:pPr algn="ctr"/>
            <a:r>
              <a:rPr lang="es-ES_tradnl" sz="3000" b="1" dirty="0">
                <a:solidFill>
                  <a:srgbClr val="FF0000"/>
                </a:solidFill>
                <a:latin typeface="Calibri" pitchFamily="34" charset="0"/>
                <a:cs typeface="Calibri" pitchFamily="34" charset="0"/>
              </a:rPr>
              <a:t>PASIVO LABORAL TEMAS A DESARROLLAR </a:t>
            </a:r>
            <a:endParaRPr lang="es-CO" sz="4000" dirty="0">
              <a:solidFill>
                <a:schemeClr val="tx2"/>
              </a:solidFill>
              <a:latin typeface="Arial Black" pitchFamily="34" charset="0"/>
            </a:endParaRPr>
          </a:p>
        </p:txBody>
      </p:sp>
      <p:sp>
        <p:nvSpPr>
          <p:cNvPr id="2" name="CuadroTexto 1">
            <a:extLst>
              <a:ext uri="{FF2B5EF4-FFF2-40B4-BE49-F238E27FC236}">
                <a16:creationId xmlns:a16="http://schemas.microsoft.com/office/drawing/2014/main" id="{49DBD427-64C6-4C6F-929D-E1403C86EDBB}"/>
              </a:ext>
            </a:extLst>
          </p:cNvPr>
          <p:cNvSpPr txBox="1"/>
          <p:nvPr/>
        </p:nvSpPr>
        <p:spPr>
          <a:xfrm>
            <a:off x="313509" y="1845845"/>
            <a:ext cx="11547565" cy="4231415"/>
          </a:xfrm>
          <a:prstGeom prst="rect">
            <a:avLst/>
          </a:prstGeom>
          <a:noFill/>
          <a:ln w="12700">
            <a:solidFill>
              <a:schemeClr val="tx1"/>
            </a:solidFill>
          </a:ln>
        </p:spPr>
        <p:txBody>
          <a:bodyPr wrap="square" rtlCol="0">
            <a:spAutoFit/>
          </a:bodyPr>
          <a:lstStyle/>
          <a:p>
            <a:pPr algn="just">
              <a:lnSpc>
                <a:spcPct val="107000"/>
              </a:lnSpc>
              <a:spcAft>
                <a:spcPts val="800"/>
              </a:spcAft>
            </a:pPr>
            <a: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t>1.Exponer brevemente precedentes significativos y la situación actual de éste proceso liquidatorio.</a:t>
            </a:r>
            <a:b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br>
            <a:b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br>
            <a: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t>2. Reiterar obtener respuesta al </a:t>
            </a:r>
            <a: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hlinkClick r:id="rId3" action="ppaction://hlinkfile"/>
              </a:rPr>
              <a:t>Oficio LIQ-0466 </a:t>
            </a:r>
            <a: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t>del 19 de octubre de 2023 dirigido por el suscrito a la Dra. Gloria Inés Ramírez Ríos, Ministra del Trabajo, como comunicación explicativa sobre éste delicado asunto, solicitándole emitir concepto relacionado con la situación del pasivo laboral (pensional y prestacional):</a:t>
            </a:r>
            <a:endParaRPr lang="es-CO" sz="1500" b="1"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CO" sz="1500" b="1" dirty="0">
                <a:effectLst/>
                <a:latin typeface="Arial" panose="020B0604020202020204" pitchFamily="34" charset="0"/>
                <a:ea typeface="Calibri" panose="020F0502020204030204" pitchFamily="34" charset="0"/>
                <a:cs typeface="Arial" panose="020B0604020202020204" pitchFamily="34" charset="0"/>
              </a:rPr>
              <a:t>2.1 ¿Es posible cerrar el proceso liquidatorio así, es decir con este pasivo laboral (pensional y prestacional) a su cargo? o que procedimiento se debe adelantar con miras a obtener la garantía de estas obligaciones pendientes por parte de la Nación? 2.2 - ¿Qué se hace ante la insuficiencia de recursos y agotadas todas las etapas del proceso liquidatorio sin poder cerrarse el mismo, en consideración a la situación del pasivo laboral actual? 2.3- ¿Quién asumiría estas obligaciones pensionales y prestacionales, dada la situación actual de iliquidez y las gestiones sin resultados realizadas?</a:t>
            </a:r>
          </a:p>
          <a:p>
            <a:pPr algn="just">
              <a:lnSpc>
                <a:spcPct val="107000"/>
              </a:lnSpc>
              <a:spcAft>
                <a:spcPts val="800"/>
              </a:spcAft>
            </a:pPr>
            <a:b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br>
            <a:r>
              <a:rPr lang="es-CO" sz="1500" b="1" dirty="0">
                <a:solidFill>
                  <a:srgbClr val="333333"/>
                </a:solidFill>
                <a:effectLst/>
                <a:latin typeface="Arial" panose="020B0604020202020204" pitchFamily="34" charset="0"/>
                <a:ea typeface="Calibri" panose="020F0502020204030204" pitchFamily="34" charset="0"/>
                <a:cs typeface="Arial" panose="020B0604020202020204" pitchFamily="34" charset="0"/>
              </a:rPr>
              <a:t>3. Contar con la vinculación del Ministerio del Trabajo a efectos de culminar con éxito las gestiones a que haya lugar, que permitan salvaguardar los derechos laborales  (aproximadamente 400 extrabajadores pasivo cierto)  y culminar el proceso de liquidación forzosa administrativa de la Electrificadora del Tolima S.A. ESP En Liquidación. </a:t>
            </a:r>
            <a:r>
              <a:rPr lang="es-CO" sz="1500" b="1" dirty="0">
                <a:solidFill>
                  <a:srgbClr val="333333"/>
                </a:solidFill>
                <a:latin typeface="Arial" panose="020B0604020202020204" pitchFamily="34" charset="0"/>
                <a:ea typeface="Calibri" panose="020F0502020204030204" pitchFamily="34" charset="0"/>
                <a:cs typeface="Arial" panose="020B0604020202020204" pitchFamily="34" charset="0"/>
              </a:rPr>
              <a:t>Considerando:  Antecedentes, Peticiones de exfuncionarios a Mintrabajo trasladados a Electrolima,  </a:t>
            </a:r>
            <a:r>
              <a:rPr lang="es-CO" sz="1500" b="1" dirty="0">
                <a:solidFill>
                  <a:srgbClr val="333333"/>
                </a:solidFill>
                <a:latin typeface="Arial" panose="020B0604020202020204" pitchFamily="34" charset="0"/>
                <a:ea typeface="Calibri" panose="020F0502020204030204" pitchFamily="34" charset="0"/>
                <a:cs typeface="Arial" panose="020B0604020202020204" pitchFamily="34" charset="0"/>
                <a:hlinkClick r:id="rId4" action="ppaction://hlinkfile"/>
              </a:rPr>
              <a:t>Oficio de Minenergia a Mintrabajo del 24 de octubre de 2023  </a:t>
            </a:r>
            <a:r>
              <a:rPr lang="es-CO" sz="1500" b="1" dirty="0">
                <a:solidFill>
                  <a:srgbClr val="333333"/>
                </a:solidFill>
                <a:latin typeface="Arial" panose="020B0604020202020204" pitchFamily="34" charset="0"/>
                <a:ea typeface="Calibri" panose="020F0502020204030204" pitchFamily="34" charset="0"/>
                <a:cs typeface="Arial" panose="020B0604020202020204" pitchFamily="34" charset="0"/>
              </a:rPr>
              <a:t>(Seguridad Social, mínimo vital, </a:t>
            </a:r>
            <a:r>
              <a:rPr lang="es-CO" sz="1500" b="1" dirty="0">
                <a:solidFill>
                  <a:srgbClr val="333333"/>
                </a:solidFill>
                <a:latin typeface="Arial" panose="020B0604020202020204" pitchFamily="34" charset="0"/>
                <a:ea typeface="Calibri" panose="020F0502020204030204" pitchFamily="34" charset="0"/>
                <a:cs typeface="Arial" panose="020B0604020202020204" pitchFamily="34" charset="0"/>
                <a:hlinkClick r:id="rId5" action="ppaction://hlinkfile"/>
              </a:rPr>
              <a:t>entre otros</a:t>
            </a:r>
            <a:r>
              <a:rPr lang="es-CO" sz="1500" b="1" dirty="0">
                <a:solidFill>
                  <a:srgbClr val="333333"/>
                </a:solidFill>
                <a:latin typeface="Arial" panose="020B0604020202020204" pitchFamily="34" charset="0"/>
                <a:ea typeface="Calibri" panose="020F0502020204030204" pitchFamily="34" charset="0"/>
                <a:cs typeface="Arial" panose="020B0604020202020204" pitchFamily="34" charset="0"/>
              </a:rPr>
              <a:t>) y solicitud de Minhacienda en reunión del 30 de noviembre de 2023.</a:t>
            </a:r>
            <a:endParaRPr lang="es-CO" sz="1500" b="1" dirty="0">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F430AC59-B82A-4A71-85AF-30915F7E2C67}"/>
              </a:ext>
            </a:extLst>
          </p:cNvPr>
          <p:cNvSpPr txBox="1"/>
          <p:nvPr/>
        </p:nvSpPr>
        <p:spPr>
          <a:xfrm>
            <a:off x="313509" y="6445021"/>
            <a:ext cx="3871926" cy="261610"/>
          </a:xfrm>
          <a:prstGeom prst="rect">
            <a:avLst/>
          </a:prstGeom>
          <a:noFill/>
        </p:spPr>
        <p:txBody>
          <a:bodyPr wrap="square" rtlCol="0">
            <a:spAutoFit/>
          </a:bodyPr>
          <a:lstStyle/>
          <a:p>
            <a:r>
              <a:rPr lang="es-CO" sz="1100" b="1" dirty="0">
                <a:solidFill>
                  <a:srgbClr val="FF0000"/>
                </a:solidFill>
              </a:rPr>
              <a:t>REUNION MINTRABAJO - ELECTROLIMA 1 DE FEBRERO 2024</a:t>
            </a:r>
          </a:p>
        </p:txBody>
      </p:sp>
    </p:spTree>
    <p:extLst>
      <p:ext uri="{BB962C8B-B14F-4D97-AF65-F5344CB8AC3E}">
        <p14:creationId xmlns:p14="http://schemas.microsoft.com/office/powerpoint/2010/main" val="130360199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2338" y="693915"/>
            <a:ext cx="11542244" cy="1446550"/>
          </a:xfrm>
          <a:prstGeom prst="rect">
            <a:avLst/>
          </a:prstGeom>
          <a:noFill/>
          <a:ln w="12700">
            <a:solidFill>
              <a:schemeClr val="tx1"/>
            </a:solidFill>
          </a:ln>
        </p:spPr>
        <p:txBody>
          <a:bodyPr wrap="square" rtlCol="0">
            <a:spAutoFit/>
          </a:bodyPr>
          <a:lstStyle/>
          <a:p>
            <a:pPr algn="ctr"/>
            <a:r>
              <a:rPr lang="es-MX" sz="2000" b="1" dirty="0">
                <a:solidFill>
                  <a:srgbClr val="FF0000"/>
                </a:solidFill>
                <a:latin typeface="Arial" panose="020B0604020202020204" pitchFamily="34" charset="0"/>
                <a:ea typeface="Tahoma" panose="020B0604030504040204" pitchFamily="34" charset="0"/>
                <a:cs typeface="Arial" panose="020B0604020202020204" pitchFamily="34" charset="0"/>
              </a:rPr>
              <a:t>INICIO PROCESO LIQUIDATORIO</a:t>
            </a:r>
          </a:p>
          <a:p>
            <a:pPr algn="ctr"/>
            <a:r>
              <a:rPr lang="es-MX" sz="2000" b="1" dirty="0">
                <a:solidFill>
                  <a:srgbClr val="FF0000"/>
                </a:solidFill>
                <a:latin typeface="Arial" panose="020B0604020202020204" pitchFamily="34" charset="0"/>
                <a:ea typeface="Tahoma" panose="020B0604030504040204" pitchFamily="34" charset="0"/>
                <a:cs typeface="Arial" panose="020B0604020202020204" pitchFamily="34" charset="0"/>
              </a:rPr>
              <a:t> </a:t>
            </a:r>
          </a:p>
          <a:p>
            <a:pPr algn="just"/>
            <a:r>
              <a:rPr lang="es-ES" sz="1600" dirty="0">
                <a:latin typeface="Arial" panose="020B0604020202020204" pitchFamily="34" charset="0"/>
                <a:ea typeface="Tahoma" panose="020B0604030504040204" pitchFamily="34" charset="0"/>
                <a:cs typeface="Arial" panose="020B0604020202020204" pitchFamily="34" charset="0"/>
              </a:rPr>
              <a:t>Mediante </a:t>
            </a:r>
            <a:r>
              <a:rPr lang="es-ES" sz="1600" dirty="0">
                <a:latin typeface="Arial" panose="020B0604020202020204" pitchFamily="34" charset="0"/>
                <a:ea typeface="Tahoma" panose="020B0604030504040204" pitchFamily="34" charset="0"/>
                <a:cs typeface="Arial" panose="020B0604020202020204" pitchFamily="34" charset="0"/>
                <a:hlinkClick r:id="rId2" action="ppaction://hlinkfile"/>
              </a:rPr>
              <a:t>Resolución No.003848 de 12 de agosto de 2003 </a:t>
            </a:r>
            <a:r>
              <a:rPr lang="es-ES" sz="1600" dirty="0">
                <a:latin typeface="Arial" panose="020B0604020202020204" pitchFamily="34" charset="0"/>
                <a:ea typeface="Tahoma" panose="020B0604030504040204" pitchFamily="34" charset="0"/>
                <a:cs typeface="Arial" panose="020B0604020202020204" pitchFamily="34" charset="0"/>
              </a:rPr>
              <a:t>la Superintendencia de Servicios Públicos Domiciliarios ordenó la liquidación de la empresa.</a:t>
            </a:r>
            <a:endParaRPr lang="en-US" sz="1600" dirty="0">
              <a:latin typeface="Arial" panose="020B0604020202020204" pitchFamily="34" charset="0"/>
              <a:ea typeface="Tahoma" panose="020B0604030504040204" pitchFamily="34" charset="0"/>
              <a:cs typeface="Arial" panose="020B0604020202020204" pitchFamily="34" charset="0"/>
            </a:endParaRPr>
          </a:p>
          <a:p>
            <a:pPr algn="just"/>
            <a:r>
              <a:rPr lang="es-ES" sz="1600" dirty="0">
                <a:latin typeface="Arial" panose="020B0604020202020204" pitchFamily="34" charset="0"/>
                <a:ea typeface="Tahoma" panose="020B0604030504040204" pitchFamily="34" charset="0"/>
                <a:cs typeface="Arial" panose="020B0604020202020204" pitchFamily="34" charset="0"/>
              </a:rPr>
              <a:t> </a:t>
            </a:r>
            <a:endParaRPr lang="en-US" sz="1600" dirty="0">
              <a:latin typeface="Arial" panose="020B0604020202020204" pitchFamily="34" charset="0"/>
              <a:ea typeface="Tahoma" panose="020B060403050404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010629A9-6C0B-5E51-9FA6-35122D0C37B5}"/>
              </a:ext>
            </a:extLst>
          </p:cNvPr>
          <p:cNvSpPr txBox="1"/>
          <p:nvPr/>
        </p:nvSpPr>
        <p:spPr>
          <a:xfrm>
            <a:off x="352338" y="2772565"/>
            <a:ext cx="11617242" cy="3693447"/>
          </a:xfrm>
          <a:prstGeom prst="rect">
            <a:avLst/>
          </a:prstGeom>
          <a:noFill/>
          <a:ln w="12700">
            <a:solidFill>
              <a:schemeClr val="tx1"/>
            </a:solidFill>
          </a:ln>
        </p:spPr>
        <p:txBody>
          <a:bodyPr wrap="square" rtlCol="0">
            <a:spAutoFit/>
          </a:bodyPr>
          <a:lstStyle/>
          <a:p>
            <a:pPr algn="ctr">
              <a:lnSpc>
                <a:spcPct val="107000"/>
              </a:lnSpc>
              <a:spcAft>
                <a:spcPts val="800"/>
              </a:spcAft>
            </a:pPr>
            <a:r>
              <a:rPr lang="es-CO" sz="2000" b="1" dirty="0">
                <a:solidFill>
                  <a:srgbClr val="FF0000"/>
                </a:solidFill>
                <a:latin typeface="Arial" panose="020B0604020202020204" pitchFamily="34" charset="0"/>
                <a:ea typeface="Tahoma" panose="020B0604030504040204" pitchFamily="34" charset="0"/>
                <a:cs typeface="Arial" panose="020B0604020202020204" pitchFamily="34" charset="0"/>
              </a:rPr>
              <a:t>DATO RELEVANTE – PRORROGA PROCESO LIQUIDATORIO</a:t>
            </a:r>
          </a:p>
          <a:p>
            <a:pPr algn="ctr">
              <a:lnSpc>
                <a:spcPct val="107000"/>
              </a:lnSpc>
              <a:spcAft>
                <a:spcPts val="800"/>
              </a:spcAft>
            </a:pPr>
            <a:endParaRPr lang="es-CO" sz="2000" b="1" dirty="0">
              <a:solidFill>
                <a:srgbClr val="FF0000"/>
              </a:solidFill>
              <a:latin typeface="Arial" panose="020B0604020202020204" pitchFamily="34" charset="0"/>
              <a:ea typeface="Tahoma" panose="020B0604030504040204" pitchFamily="34" charset="0"/>
              <a:cs typeface="Arial" panose="020B0604020202020204" pitchFamily="34" charset="0"/>
            </a:endParaRPr>
          </a:p>
          <a:p>
            <a:pPr algn="just">
              <a:lnSpc>
                <a:spcPct val="107000"/>
              </a:lnSpc>
              <a:spcAft>
                <a:spcPts val="800"/>
              </a:spcAft>
            </a:pPr>
            <a:r>
              <a:rPr lang="es-CO" sz="1600" kern="100" dirty="0">
                <a:effectLst/>
                <a:latin typeface="Arial" panose="020B0604020202020204" pitchFamily="34" charset="0"/>
                <a:ea typeface="Tahoma" panose="020B0604030504040204" pitchFamily="34" charset="0"/>
                <a:cs typeface="Arial" panose="020B0604020202020204" pitchFamily="34" charset="0"/>
              </a:rPr>
              <a:t>Con fundamento en lo manifestado por Electrolima a través del </a:t>
            </a:r>
            <a:r>
              <a:rPr lang="es-CO" sz="1600" kern="100" dirty="0">
                <a:effectLst/>
                <a:latin typeface="Arial" panose="020B0604020202020204" pitchFamily="34" charset="0"/>
                <a:ea typeface="Tahoma" panose="020B0604030504040204" pitchFamily="34" charset="0"/>
                <a:cs typeface="Arial" panose="020B0604020202020204" pitchFamily="34" charset="0"/>
                <a:hlinkClick r:id="rId3" action="ppaction://hlinkfile"/>
              </a:rPr>
              <a:t>oficio </a:t>
            </a:r>
            <a:r>
              <a:rPr lang="es-CO" sz="1600" kern="100" dirty="0">
                <a:latin typeface="Arial" panose="020B0604020202020204" pitchFamily="34" charset="0"/>
                <a:ea typeface="Tahoma" panose="020B0604030504040204" pitchFamily="34" charset="0"/>
                <a:cs typeface="Arial" panose="020B0604020202020204" pitchFamily="34" charset="0"/>
                <a:hlinkClick r:id="rId3" action="ppaction://hlinkfile"/>
              </a:rPr>
              <a:t>LIQ</a:t>
            </a:r>
            <a:r>
              <a:rPr lang="es-CO" sz="1600" kern="100" dirty="0">
                <a:effectLst/>
                <a:latin typeface="Arial" panose="020B0604020202020204" pitchFamily="34" charset="0"/>
                <a:ea typeface="Tahoma" panose="020B0604030504040204" pitchFamily="34" charset="0"/>
                <a:cs typeface="Arial" panose="020B0604020202020204" pitchFamily="34" charset="0"/>
                <a:hlinkClick r:id="rId3" action="ppaction://hlinkfile"/>
              </a:rPr>
              <a:t>-0224 </a:t>
            </a:r>
            <a:r>
              <a:rPr lang="es-CO" sz="1600" kern="100" dirty="0">
                <a:effectLst/>
                <a:latin typeface="Arial" panose="020B0604020202020204" pitchFamily="34" charset="0"/>
                <a:ea typeface="Tahoma" panose="020B0604030504040204" pitchFamily="34" charset="0"/>
                <a:cs typeface="Arial" panose="020B0604020202020204" pitchFamily="34" charset="0"/>
              </a:rPr>
              <a:t>del 08 de mayo de 2023 sobre la necesidad de que se efectuara una nueva prórroga del proceso de liquidación, con el fin de normalizar el pasivo pensional y el mecanismo para el pago de las obligaciones laborales, la superintendencia de servicios públicos domiciliarios expidió el 22 de junio de 2023 la </a:t>
            </a:r>
            <a:r>
              <a:rPr lang="es-CO" sz="1600" kern="100" dirty="0">
                <a:effectLst/>
                <a:latin typeface="Arial" panose="020B0604020202020204" pitchFamily="34" charset="0"/>
                <a:ea typeface="Tahoma" panose="020B0604030504040204" pitchFamily="34" charset="0"/>
                <a:cs typeface="Arial" panose="020B0604020202020204" pitchFamily="34" charset="0"/>
                <a:hlinkClick r:id="rId4" action="ppaction://hlinkfile"/>
              </a:rPr>
              <a:t>resolución sspd-20231000339795 </a:t>
            </a:r>
            <a:r>
              <a:rPr lang="es-CO" sz="1600" kern="100" dirty="0">
                <a:effectLst/>
                <a:latin typeface="Arial" panose="020B0604020202020204" pitchFamily="34" charset="0"/>
                <a:ea typeface="Tahoma" panose="020B0604030504040204" pitchFamily="34" charset="0"/>
                <a:cs typeface="Arial" panose="020B0604020202020204" pitchFamily="34" charset="0"/>
              </a:rPr>
              <a:t>por la cual se prorrogó el plazo establecido para la liquidación hasta el 30 de junio de 2024.</a:t>
            </a:r>
          </a:p>
          <a:p>
            <a:pPr algn="just">
              <a:lnSpc>
                <a:spcPct val="107000"/>
              </a:lnSpc>
              <a:spcAft>
                <a:spcPts val="800"/>
              </a:spcAft>
            </a:pPr>
            <a:r>
              <a:rPr lang="es-ES" sz="1600" kern="100" dirty="0">
                <a:effectLst/>
                <a:latin typeface="Arial" panose="020B0604020202020204" pitchFamily="34" charset="0"/>
                <a:ea typeface="Tahoma" panose="020B0604030504040204" pitchFamily="34" charset="0"/>
                <a:cs typeface="Arial" panose="020B0604020202020204" pitchFamily="34" charset="0"/>
              </a:rPr>
              <a:t>Electrolima S.A. E.S.P. en Liquidación, ha venido adelantando las actuaciones tendientes a lograr la normalización del pasivo pensional y el mecanismo para el pago de las obligaciones laborales a su cargo, no obstante lo anterior, hasta la fecha, no ha sido posible concluir esta actuación, por cuanto no se ha logrado concretar este objetivo, a pesar de los ingentes esfuerzos y gestiones adelantadas conjuntamente con los Ministerios de Minas y Energía, de Hacienda y Crédito Público, del Trabajo y de la Seguridad Social y la Superintendencia de Servicios Públicos Domiciliarios, para darle solución a esta problemática.</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44903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06062" y="152707"/>
            <a:ext cx="5384841" cy="6340197"/>
          </a:xfrm>
          <a:prstGeom prst="rect">
            <a:avLst/>
          </a:prstGeom>
          <a:noFill/>
          <a:ln w="12700">
            <a:solidFill>
              <a:schemeClr val="tx1"/>
            </a:solidFill>
          </a:ln>
        </p:spPr>
        <p:txBody>
          <a:bodyPr wrap="square" rtlCol="0">
            <a:spAutoFit/>
          </a:bodyPr>
          <a:lstStyle/>
          <a:p>
            <a:pPr algn="just"/>
            <a:r>
              <a:rPr lang="es-CO" sz="1400" b="1" dirty="0">
                <a:solidFill>
                  <a:srgbClr val="FF0000"/>
                </a:solidFill>
                <a:latin typeface="Arial" panose="020B0604020202020204" pitchFamily="34" charset="0"/>
                <a:ea typeface="Tahoma" panose="020B0604030504040204" pitchFamily="34" charset="0"/>
                <a:cs typeface="Arial" panose="020B0604020202020204" pitchFamily="34" charset="0"/>
              </a:rPr>
              <a:t>CAUSA DE LIQUIDACIÓN</a:t>
            </a:r>
          </a:p>
          <a:p>
            <a:pPr algn="just"/>
            <a:endParaRPr lang="es-CO" sz="1400" dirty="0">
              <a:latin typeface="Arial" panose="020B0604020202020204" pitchFamily="34" charset="0"/>
              <a:ea typeface="Tahoma" panose="020B0604030504040204" pitchFamily="34" charset="0"/>
              <a:cs typeface="Arial" panose="020B0604020202020204" pitchFamily="34" charset="0"/>
            </a:endParaRPr>
          </a:p>
          <a:p>
            <a:pPr algn="just"/>
            <a:r>
              <a:rPr lang="es-CO" sz="1400" dirty="0">
                <a:latin typeface="Arial" panose="020B0604020202020204" pitchFamily="34" charset="0"/>
                <a:ea typeface="Tahoma" panose="020B0604030504040204" pitchFamily="34" charset="0"/>
                <a:cs typeface="Arial" panose="020B0604020202020204" pitchFamily="34" charset="0"/>
              </a:rPr>
              <a:t>La crítica situación financiera al 11 de agosto de 2003, imposibilitó que Electrolima continuara prestando el servicio de energía en el Dpto. del Tolima con la calidad y continuidad que ordenan la Constitución y la Ley, Resolución No. SSPD-003848 del 12 de agosto de 2003.</a:t>
            </a:r>
          </a:p>
          <a:p>
            <a:pPr algn="just"/>
            <a:endParaRPr lang="es-CO" sz="1400" dirty="0">
              <a:latin typeface="Arial" panose="020B0604020202020204" pitchFamily="34" charset="0"/>
              <a:ea typeface="Tahoma" panose="020B0604030504040204" pitchFamily="34" charset="0"/>
              <a:cs typeface="Arial" panose="020B0604020202020204" pitchFamily="34" charset="0"/>
            </a:endParaRPr>
          </a:p>
          <a:p>
            <a:pPr algn="just"/>
            <a:r>
              <a:rPr lang="es-CO" sz="1400" dirty="0">
                <a:latin typeface="Arial" panose="020B0604020202020204" pitchFamily="34" charset="0"/>
                <a:ea typeface="Tahoma" panose="020B0604030504040204" pitchFamily="34" charset="0"/>
                <a:cs typeface="Arial" panose="020B0604020202020204" pitchFamily="34" charset="0"/>
              </a:rPr>
              <a:t>La prolongación del tiempo del proceso liquidatorio se ha dado por las siguientes razones principales. La primera de ellas atiende al hecho de que estuvieron vigentes dos medidas cautelares de abstención de cierre del proceso liquidatorio dictadas con ocasión de dos acciones populares; la última de las cuales estuvo vigente hasta el 07 de noviembre de 2014. </a:t>
            </a:r>
          </a:p>
          <a:p>
            <a:pPr algn="just"/>
            <a:endParaRPr lang="es-CO" sz="1400" dirty="0">
              <a:latin typeface="Arial" panose="020B0604020202020204" pitchFamily="34" charset="0"/>
              <a:ea typeface="Tahoma" panose="020B0604030504040204" pitchFamily="34" charset="0"/>
              <a:cs typeface="Arial" panose="020B0604020202020204" pitchFamily="34" charset="0"/>
            </a:endParaRPr>
          </a:p>
          <a:p>
            <a:pPr algn="just"/>
            <a:r>
              <a:rPr lang="es-CO" sz="1400" b="1" dirty="0">
                <a:solidFill>
                  <a:srgbClr val="FF0000"/>
                </a:solidFill>
                <a:latin typeface="Arial" panose="020B0604020202020204" pitchFamily="34" charset="0"/>
                <a:ea typeface="Tahoma" panose="020B0604030504040204" pitchFamily="34" charset="0"/>
                <a:cs typeface="Arial" panose="020B0604020202020204" pitchFamily="34" charset="0"/>
              </a:rPr>
              <a:t>CAUSAL PENDIENTE</a:t>
            </a:r>
          </a:p>
          <a:p>
            <a:pPr algn="just"/>
            <a:endParaRPr lang="es-CO" sz="1400" dirty="0">
              <a:latin typeface="Arial" panose="020B0604020202020204" pitchFamily="34" charset="0"/>
              <a:ea typeface="Tahoma" panose="020B0604030504040204" pitchFamily="34" charset="0"/>
              <a:cs typeface="Arial" panose="020B0604020202020204" pitchFamily="34" charset="0"/>
            </a:endParaRPr>
          </a:p>
          <a:p>
            <a:pPr algn="just"/>
            <a:r>
              <a:rPr lang="es-CO" sz="1400" dirty="0">
                <a:latin typeface="Arial" panose="020B0604020202020204" pitchFamily="34" charset="0"/>
                <a:ea typeface="Tahoma" panose="020B0604030504040204" pitchFamily="34" charset="0"/>
                <a:cs typeface="Arial" panose="020B0604020202020204" pitchFamily="34" charset="0"/>
              </a:rPr>
              <a:t>Mecanismo para normalizar el pasivo pensional y pago de las obligaciones laborales:</a:t>
            </a:r>
          </a:p>
          <a:p>
            <a:pPr algn="just"/>
            <a:endParaRPr lang="es-CO" sz="1400" dirty="0">
              <a:latin typeface="Arial" panose="020B0604020202020204" pitchFamily="34" charset="0"/>
              <a:ea typeface="Tahoma" panose="020B0604030504040204" pitchFamily="34" charset="0"/>
              <a:cs typeface="Arial" panose="020B0604020202020204" pitchFamily="34" charset="0"/>
            </a:endParaRPr>
          </a:p>
          <a:p>
            <a:pPr algn="just"/>
            <a:r>
              <a:rPr lang="es-CO" sz="1400" dirty="0">
                <a:latin typeface="Arial" panose="020B0604020202020204" pitchFamily="34" charset="0"/>
                <a:ea typeface="Tahoma" panose="020B0604030504040204" pitchFamily="34" charset="0"/>
                <a:cs typeface="Arial" panose="020B0604020202020204" pitchFamily="34" charset="0"/>
              </a:rPr>
              <a:t>La segunda razón, responde al hecho de que dentro de la vigencia de tales medidas cautelares ciertos extrabajadores obtuvieron fallos pensionales y prestacionales a su favor, sin embargo, para ese momento la liquidación ya no contaba con recursos dinerarios ni activos para garantizar el pago de retroactivos y del cálculo actuarial, por lo cual el tiempo de duración de la liquidación se ha prorrogado a efecto de obtener el mecanismo que permita la garantía del pago de tales derechos laborales.</a:t>
            </a:r>
            <a:endParaRPr lang="es-CO" sz="1400" dirty="0">
              <a:latin typeface="Arial" panose="020B0604020202020204" pitchFamily="34" charset="0"/>
              <a:cs typeface="Arial" panose="020B0604020202020204" pitchFamily="34" charset="0"/>
            </a:endParaRPr>
          </a:p>
        </p:txBody>
      </p:sp>
      <p:sp>
        <p:nvSpPr>
          <p:cNvPr id="22" name="CuadroTexto 21"/>
          <p:cNvSpPr txBox="1"/>
          <p:nvPr/>
        </p:nvSpPr>
        <p:spPr>
          <a:xfrm>
            <a:off x="6301161" y="219382"/>
            <a:ext cx="5455747" cy="6124754"/>
          </a:xfrm>
          <a:prstGeom prst="rect">
            <a:avLst/>
          </a:prstGeom>
          <a:noFill/>
          <a:ln w="12700">
            <a:solidFill>
              <a:schemeClr val="tx1"/>
            </a:solidFill>
          </a:ln>
        </p:spPr>
        <p:txBody>
          <a:bodyPr wrap="square" rtlCol="0">
            <a:spAutoFit/>
          </a:bodyPr>
          <a:lstStyle/>
          <a:p>
            <a:pPr algn="just"/>
            <a:r>
              <a:rPr lang="es-CO" sz="1400" b="1" dirty="0">
                <a:solidFill>
                  <a:srgbClr val="FF0000"/>
                </a:solidFill>
                <a:latin typeface="Arial" panose="020B0604020202020204" pitchFamily="34" charset="0"/>
                <a:ea typeface="Tahoma" panose="020B0604030504040204" pitchFamily="34" charset="0"/>
                <a:cs typeface="Arial" panose="020B0604020202020204" pitchFamily="34" charset="0"/>
              </a:rPr>
              <a:t>SOLUCIÓN POSIBLE</a:t>
            </a:r>
          </a:p>
          <a:p>
            <a:pPr algn="just"/>
            <a:endParaRPr lang="es-CO" sz="1400" b="1"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ea typeface="Tahoma" panose="020B0604030504040204" pitchFamily="34" charset="0"/>
                <a:cs typeface="Arial" panose="020B0604020202020204" pitchFamily="34" charset="0"/>
              </a:rPr>
              <a:t>Considerando que Electrolima no cuenta con los recursos financieros para apalancar el pago de las obligaciones laborales  (pensionales-prestacionales) pendientes y teniendo en cuenta la jurisprudencia y los diferentes pronunciamientos emitidos por el </a:t>
            </a:r>
            <a:r>
              <a:rPr lang="es-CO" sz="1400" dirty="0">
                <a:latin typeface="Arial" panose="020B0604020202020204" pitchFamily="34" charset="0"/>
                <a:ea typeface="Tahoma" panose="020B0604030504040204" pitchFamily="34" charset="0"/>
                <a:cs typeface="Arial" panose="020B0604020202020204" pitchFamily="34" charset="0"/>
                <a:hlinkClick r:id="rId2" action="ppaction://hlinkfile"/>
              </a:rPr>
              <a:t>Ministerio</a:t>
            </a:r>
            <a:r>
              <a:rPr lang="es-CO" sz="1400" dirty="0">
                <a:latin typeface="Arial" panose="020B0604020202020204" pitchFamily="34" charset="0"/>
                <a:ea typeface="Tahoma" panose="020B0604030504040204" pitchFamily="34" charset="0"/>
                <a:cs typeface="Arial" panose="020B0604020202020204" pitchFamily="34" charset="0"/>
              </a:rPr>
              <a:t> </a:t>
            </a:r>
            <a:r>
              <a:rPr lang="es-CO" sz="1400" dirty="0">
                <a:latin typeface="Arial" panose="020B0604020202020204" pitchFamily="34" charset="0"/>
                <a:ea typeface="Tahoma" panose="020B0604030504040204" pitchFamily="34" charset="0"/>
                <a:cs typeface="Arial" panose="020B0604020202020204" pitchFamily="34" charset="0"/>
                <a:hlinkClick r:id="rId3" action="ppaction://hlinkfile"/>
              </a:rPr>
              <a:t>del</a:t>
            </a:r>
            <a:r>
              <a:rPr lang="es-CO" sz="1400" dirty="0">
                <a:latin typeface="Arial" panose="020B0604020202020204" pitchFamily="34" charset="0"/>
                <a:ea typeface="Tahoma" panose="020B0604030504040204" pitchFamily="34" charset="0"/>
                <a:cs typeface="Arial" panose="020B0604020202020204" pitchFamily="34" charset="0"/>
              </a:rPr>
              <a:t> </a:t>
            </a:r>
            <a:r>
              <a:rPr lang="es-CO" sz="1400" dirty="0">
                <a:latin typeface="Arial" panose="020B0604020202020204" pitchFamily="34" charset="0"/>
                <a:ea typeface="Tahoma" panose="020B0604030504040204" pitchFamily="34" charset="0"/>
                <a:cs typeface="Arial" panose="020B0604020202020204" pitchFamily="34" charset="0"/>
                <a:hlinkClick r:id="rId4" action="ppaction://hlinkfile"/>
              </a:rPr>
              <a:t>Trabajo</a:t>
            </a:r>
            <a:r>
              <a:rPr lang="es-CO" sz="1400" dirty="0">
                <a:latin typeface="Arial" panose="020B0604020202020204" pitchFamily="34" charset="0"/>
                <a:ea typeface="Tahoma" panose="020B0604030504040204" pitchFamily="34" charset="0"/>
                <a:cs typeface="Arial" panose="020B0604020202020204" pitchFamily="34" charset="0"/>
              </a:rPr>
              <a:t> sobre la imposibilidad de conclusión del proceso liquidatorio mientras no se garantice el pago de las obligaciones laborales (como las pensionales y la función pensional correspondiente y prestacionales), se hace imperativo lograr la normalización del pasivo pensional de la empresa y el mecanismo para el pago de las obligaciones laborales; por lo tanto, para honrar estas obligaciones laborales, se deben tener en cuenta los antecedentes, las gestiones realizadas y la situación financiera. Electrolima conjuntamente con los entes del Gobierno Nacional tocantes, Mintrabajo, Minenergía, Minhacienda y la Superintendencia de Servicios Públicos Domiciliarios, busca la solución  estructural definitiva que le permita realizar el cierre del proceso liquidatorio, con las siguientes alternativas posibles con la </a:t>
            </a:r>
            <a:r>
              <a:rPr lang="es-CO" sz="1400" b="1" u="sng" dirty="0">
                <a:latin typeface="Arial" panose="020B0604020202020204" pitchFamily="34" charset="0"/>
                <a:ea typeface="Tahoma" panose="020B0604030504040204" pitchFamily="34" charset="0"/>
                <a:cs typeface="Arial" panose="020B0604020202020204" pitchFamily="34" charset="0"/>
              </a:rPr>
              <a:t>evaluación previa del fundamento legal y la justificación respectiva</a:t>
            </a:r>
            <a:r>
              <a:rPr lang="es-CO" sz="1400" dirty="0">
                <a:latin typeface="Arial" panose="020B0604020202020204" pitchFamily="34" charset="0"/>
                <a:ea typeface="Tahoma" panose="020B0604030504040204" pitchFamily="34" charset="0"/>
                <a:cs typeface="Arial" panose="020B0604020202020204" pitchFamily="34" charset="0"/>
              </a:rPr>
              <a:t>: Adoptar otro mecanismo para normalizar el pasivo pensional (Nueva Conmutación Pensional, UGPP reciba el pasivo pensional, entre otros), inclusión del artículo previamente discutido con los Entes tocantes en otro proyecto normativo Ley de la República diferente a la Ley Anual de Presupuesto, probabilidad financiación Fondo Empresarial SSPD.  En todo caso es necesario actualizar el Cálculo Actuarial debidamente aprobado.</a:t>
            </a:r>
            <a:endParaRPr lang="es-CO" sz="1400" b="1"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61859863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618F94E-09F9-4FE4-83AA-59FFD1B60164}"/>
              </a:ext>
            </a:extLst>
          </p:cNvPr>
          <p:cNvSpPr txBox="1"/>
          <p:nvPr/>
        </p:nvSpPr>
        <p:spPr>
          <a:xfrm>
            <a:off x="458598" y="254304"/>
            <a:ext cx="11274804" cy="2416495"/>
          </a:xfrm>
          <a:prstGeom prst="rect">
            <a:avLst/>
          </a:prstGeom>
          <a:noFill/>
          <a:ln w="12700">
            <a:solidFill>
              <a:schemeClr val="tx1"/>
            </a:solidFill>
          </a:ln>
        </p:spPr>
        <p:txBody>
          <a:bodyPr wrap="square" rtlCol="0">
            <a:spAutoFit/>
          </a:bodyPr>
          <a:lstStyle/>
          <a:p>
            <a:pPr algn="ctr">
              <a:lnSpc>
                <a:spcPct val="107000"/>
              </a:lnSpc>
              <a:spcAft>
                <a:spcPts val="800"/>
              </a:spcAft>
            </a:pPr>
            <a:r>
              <a:rPr lang="es-CO"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ANTECEDENTES RELEVANTES GESTIÓNES NORMALIZACIÓN                                      PASIVO LABORAL ELECTROLIMA</a:t>
            </a:r>
          </a:p>
          <a:p>
            <a:pPr marL="285750" indent="-285750" algn="just">
              <a:lnSpc>
                <a:spcPct val="107000"/>
              </a:lnSpc>
              <a:spcAft>
                <a:spcPts val="800"/>
              </a:spcAft>
              <a:buFont typeface="Wingdings" panose="05000000000000000000" pitchFamily="2" charset="2"/>
              <a:buChar char="v"/>
            </a:pPr>
            <a:r>
              <a:rPr lang="es-CO" sz="1800" dirty="0">
                <a:effectLst/>
                <a:latin typeface="Arial" panose="020B0604020202020204" pitchFamily="34" charset="0"/>
                <a:ea typeface="Calibri" panose="020F0502020204030204" pitchFamily="34" charset="0"/>
                <a:cs typeface="Arial" panose="020B0604020202020204" pitchFamily="34" charset="0"/>
              </a:rPr>
              <a:t>Conmutación Pensional con Suramericana: 492 Pensionados (Del 2006 al 2011)</a:t>
            </a:r>
          </a:p>
          <a:p>
            <a:pPr marL="285750" indent="-285750" algn="just">
              <a:lnSpc>
                <a:spcPct val="107000"/>
              </a:lnSpc>
              <a:spcAft>
                <a:spcPts val="800"/>
              </a:spcAft>
              <a:buFont typeface="Wingdings" panose="05000000000000000000" pitchFamily="2" charset="2"/>
              <a:buChar char="v"/>
            </a:pPr>
            <a:r>
              <a:rPr lang="es-CO" sz="1800" dirty="0">
                <a:effectLst/>
                <a:latin typeface="Arial" panose="020B0604020202020204" pitchFamily="34" charset="0"/>
                <a:ea typeface="Calibri" panose="020F0502020204030204" pitchFamily="34" charset="0"/>
                <a:cs typeface="Arial" panose="020B0604020202020204" pitchFamily="34" charset="0"/>
              </a:rPr>
              <a:t>Inició a partir del julio de 2015 el pago con recursos propios de mesadas a 17 exfuncionarios de la Entidad en cumplimiento de fallos judiciales de índole pensional, posteriores al Contrato de Conmutación Pensional suscrito con Suramericana.  </a:t>
            </a:r>
            <a:r>
              <a:rPr lang="es-CO" sz="1800" b="1" i="1" u="sng" dirty="0">
                <a:effectLst/>
                <a:latin typeface="Arial" panose="020B0604020202020204" pitchFamily="34" charset="0"/>
                <a:ea typeface="Calibri" panose="020F0502020204030204" pitchFamily="34" charset="0"/>
                <a:cs typeface="Arial" panose="020B0604020202020204" pitchFamily="34" charset="0"/>
              </a:rPr>
              <a:t>En la Actualidad Electrolima paga mesadas a 26 exfuncionarios, con financiación desde el año 2021 del Fondo Empresarial de la SSPD.</a:t>
            </a:r>
            <a:endParaRPr lang="es-CO" b="1" i="1" dirty="0">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44B7CD0B-B05E-42A4-B601-BA3E44D9BCEC}"/>
              </a:ext>
            </a:extLst>
          </p:cNvPr>
          <p:cNvSpPr txBox="1"/>
          <p:nvPr/>
        </p:nvSpPr>
        <p:spPr>
          <a:xfrm>
            <a:off x="458598" y="2850475"/>
            <a:ext cx="11274804" cy="3784241"/>
          </a:xfrm>
          <a:prstGeom prst="rect">
            <a:avLst/>
          </a:prstGeom>
          <a:noFill/>
          <a:ln w="12700">
            <a:solidFill>
              <a:schemeClr val="tx1"/>
            </a:solidFill>
          </a:ln>
        </p:spPr>
        <p:txBody>
          <a:bodyPr wrap="square" rtlCol="0">
            <a:spAutoFit/>
          </a:bodyPr>
          <a:lstStyle/>
          <a:p>
            <a:pPr algn="ctr">
              <a:lnSpc>
                <a:spcPct val="107000"/>
              </a:lnSpc>
              <a:spcAft>
                <a:spcPts val="800"/>
              </a:spcAft>
            </a:pPr>
            <a:r>
              <a:rPr lang="es-CO"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hlinkClick r:id="rId2" action="ppaction://hlinkfile"/>
              </a:rPr>
              <a:t>GESTIONES SIN RESULTADO</a:t>
            </a:r>
            <a:endParaRPr lang="es-CO"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pPr>
            <a:r>
              <a:rPr lang="es-CO" sz="1800" dirty="0">
                <a:effectLst/>
                <a:latin typeface="Arial" panose="020B0604020202020204" pitchFamily="34" charset="0"/>
                <a:ea typeface="Calibri" panose="020F0502020204030204" pitchFamily="34" charset="0"/>
                <a:cs typeface="Arial" panose="020B0604020202020204" pitchFamily="34" charset="0"/>
              </a:rPr>
              <a:t>Proyecto de Decreto 2016, asignación competencias función Pensional a Minenergia</a:t>
            </a:r>
          </a:p>
          <a:p>
            <a:pPr marL="342900" lvl="0" indent="-342900" algn="just">
              <a:lnSpc>
                <a:spcPct val="107000"/>
              </a:lnSpc>
              <a:buFont typeface="+mj-lt"/>
              <a:buAutoNum type="arabicPeriod"/>
            </a:pPr>
            <a:r>
              <a:rPr lang="es-CO" sz="1800" dirty="0">
                <a:effectLst/>
                <a:latin typeface="Arial" panose="020B0604020202020204" pitchFamily="34" charset="0"/>
                <a:ea typeface="Calibri" panose="020F0502020204030204" pitchFamily="34" charset="0"/>
                <a:cs typeface="Arial" panose="020B0604020202020204" pitchFamily="34" charset="0"/>
              </a:rPr>
              <a:t>PND 2019 – 2023, Autorizase a la Nación – Minenergia, pasa asumir pasivos pensionales.</a:t>
            </a:r>
          </a:p>
          <a:p>
            <a:pPr marL="342900" lvl="0" indent="-342900" algn="just">
              <a:lnSpc>
                <a:spcPct val="107000"/>
              </a:lnSpc>
              <a:buFont typeface="+mj-lt"/>
              <a:buAutoNum type="arabicPeriod"/>
            </a:pPr>
            <a:r>
              <a:rPr lang="es-CO" sz="1800" dirty="0">
                <a:effectLst/>
                <a:latin typeface="Arial" panose="020B0604020202020204" pitchFamily="34" charset="0"/>
                <a:ea typeface="Calibri" panose="020F0502020204030204" pitchFamily="34" charset="0"/>
                <a:cs typeface="Arial" panose="020B0604020202020204" pitchFamily="34" charset="0"/>
              </a:rPr>
              <a:t>Incluir articulo Ley de Presupuesto para el 2019, pasivo pensional no conmutado en su totalidad.</a:t>
            </a:r>
          </a:p>
          <a:p>
            <a:pPr marL="342900" lvl="0" indent="-342900" algn="just">
              <a:lnSpc>
                <a:spcPct val="107000"/>
              </a:lnSpc>
              <a:buFont typeface="+mj-lt"/>
              <a:buAutoNum type="arabicPeriod"/>
            </a:pPr>
            <a:r>
              <a:rPr lang="es-CO" sz="1800" dirty="0">
                <a:effectLst/>
                <a:latin typeface="Arial" panose="020B0604020202020204" pitchFamily="34" charset="0"/>
                <a:ea typeface="Calibri" panose="020F0502020204030204" pitchFamily="34" charset="0"/>
                <a:cs typeface="Arial" panose="020B0604020202020204" pitchFamily="34" charset="0"/>
              </a:rPr>
              <a:t>Incluir artículo Ley de Presupuesto para el 2023, pasivo pensional sin normalizar.</a:t>
            </a:r>
          </a:p>
          <a:p>
            <a:pPr marL="342900" lvl="0" indent="-342900" algn="just">
              <a:lnSpc>
                <a:spcPct val="107000"/>
              </a:lnSpc>
              <a:buFont typeface="+mj-lt"/>
              <a:buAutoNum type="arabicPeriod"/>
            </a:pPr>
            <a:r>
              <a:rPr lang="es-CO" sz="1800" dirty="0">
                <a:effectLst/>
                <a:latin typeface="Arial" panose="020B0604020202020204" pitchFamily="34" charset="0"/>
                <a:ea typeface="Calibri" panose="020F0502020204030204" pitchFamily="34" charset="0"/>
                <a:cs typeface="Arial" panose="020B0604020202020204" pitchFamily="34" charset="0"/>
              </a:rPr>
              <a:t>PND 2022-2026, pasivo pensional no conmutado en su totalidad.</a:t>
            </a:r>
          </a:p>
          <a:p>
            <a:pPr marL="342900" lvl="0" indent="-342900" algn="just">
              <a:lnSpc>
                <a:spcPct val="107000"/>
              </a:lnSpc>
              <a:buFont typeface="+mj-lt"/>
              <a:buAutoNum type="arabicPeriod"/>
            </a:pPr>
            <a:r>
              <a:rPr lang="es-CO" dirty="0">
                <a:latin typeface="Arial" panose="020B0604020202020204" pitchFamily="34" charset="0"/>
                <a:cs typeface="Arial" panose="020B0604020202020204" pitchFamily="34" charset="0"/>
              </a:rPr>
              <a:t>Incluir artículo Ley de Presupuesto de Rentas y Recursos de capital y apropiaciones para la vigencia fiscal 2024.</a:t>
            </a:r>
            <a:endParaRPr lang="es-CO"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pPr>
            <a:r>
              <a:rPr lang="es-CO" sz="1800" dirty="0">
                <a:effectLst/>
                <a:latin typeface="Arial" panose="020B0604020202020204" pitchFamily="34" charset="0"/>
                <a:ea typeface="Calibri" panose="020F0502020204030204" pitchFamily="34" charset="0"/>
                <a:cs typeface="Arial" panose="020B0604020202020204" pitchFamily="34" charset="0"/>
              </a:rPr>
              <a:t>Proyecto de Ley, asunción del valor de las obligaciones laborales reconocidas por concepto del valor de las obligaciones solutas e insolutas, a futuro y contingentes, enviado a los Entes Tocantes el 26 de octubre de 2023. </a:t>
            </a:r>
            <a:r>
              <a:rPr lang="es-CO" sz="1800" b="1" i="1" u="sng" dirty="0">
                <a:effectLst/>
                <a:latin typeface="Arial" panose="020B0604020202020204" pitchFamily="34" charset="0"/>
                <a:ea typeface="Calibri" panose="020F0502020204030204" pitchFamily="34" charset="0"/>
                <a:cs typeface="Arial" panose="020B0604020202020204" pitchFamily="34" charset="0"/>
              </a:rPr>
              <a:t>En enero 2024, se recibieron observaciones significativas de Minenergia y Minhacienda.</a:t>
            </a:r>
          </a:p>
        </p:txBody>
      </p:sp>
    </p:spTree>
    <p:extLst>
      <p:ext uri="{BB962C8B-B14F-4D97-AF65-F5344CB8AC3E}">
        <p14:creationId xmlns:p14="http://schemas.microsoft.com/office/powerpoint/2010/main" val="246515655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B5AA714-EE9E-45B5-8A2F-84F48F87228F}"/>
              </a:ext>
            </a:extLst>
          </p:cNvPr>
          <p:cNvSpPr txBox="1"/>
          <p:nvPr/>
        </p:nvSpPr>
        <p:spPr>
          <a:xfrm>
            <a:off x="133350" y="69589"/>
            <a:ext cx="11850101" cy="2452466"/>
          </a:xfrm>
          <a:prstGeom prst="rect">
            <a:avLst/>
          </a:prstGeom>
          <a:noFill/>
          <a:ln w="12700">
            <a:solidFill>
              <a:schemeClr val="tx1"/>
            </a:solidFill>
          </a:ln>
        </p:spPr>
        <p:txBody>
          <a:bodyPr wrap="square" rtlCol="0">
            <a:spAutoFit/>
          </a:bodyPr>
          <a:lstStyle/>
          <a:p>
            <a:pPr algn="ctr">
              <a:lnSpc>
                <a:spcPct val="115000"/>
              </a:lnSpc>
              <a:spcBef>
                <a:spcPts val="1200"/>
              </a:spcBef>
              <a:spcAft>
                <a:spcPts val="1200"/>
              </a:spcAft>
            </a:pPr>
            <a:r>
              <a:rPr lang="es-ES" sz="1400" b="1" dirty="0">
                <a:solidFill>
                  <a:srgbClr val="FF0000"/>
                </a:solidFill>
                <a:effectLst/>
                <a:latin typeface="Arial" panose="020B0604020202020204" pitchFamily="34" charset="0"/>
                <a:ea typeface="Arial" panose="020B0604020202020204" pitchFamily="34" charset="0"/>
                <a:cs typeface="Arial" panose="020B0604020202020204" pitchFamily="34" charset="0"/>
              </a:rPr>
              <a:t>PROYECTO DE LEY PROPUESTO A LOS ENTES DE GOBIERNO NACIONAL POR ELECTROLIMA EL 26 DE OCTUBRE 2023</a:t>
            </a:r>
          </a:p>
          <a:p>
            <a:pPr algn="ctr">
              <a:lnSpc>
                <a:spcPct val="115000"/>
              </a:lnSpc>
              <a:spcBef>
                <a:spcPts val="600"/>
              </a:spcBef>
              <a:spcAft>
                <a:spcPts val="600"/>
              </a:spcAft>
            </a:pPr>
            <a:r>
              <a:rPr lang="es-ES" sz="900" dirty="0">
                <a:effectLst/>
                <a:latin typeface="Arial" panose="020B0604020202020204" pitchFamily="34" charset="0"/>
                <a:ea typeface="Arial" panose="020B0604020202020204" pitchFamily="34" charset="0"/>
                <a:cs typeface="Arial" panose="020B0604020202020204" pitchFamily="34" charset="0"/>
              </a:rPr>
              <a:t> “̈Por la cual se asignan unas competencias al Ministerio de Minas y Energía, respecto a la función pensional y prestacional de la Electrificadora del Tolima S.A.– EMPRESA DE SERVICIOS PÚBLICOS ELECTROLIMA S.A. E.S.P. EN LIQUIDACIÓN y se dictan otras disposiciones."</a:t>
            </a:r>
            <a:endParaRPr lang="es-CO" sz="900" dirty="0">
              <a:effectLst/>
              <a:latin typeface="Arial" panose="020B0604020202020204" pitchFamily="34" charset="0"/>
              <a:ea typeface="Arial" panose="020B0604020202020204" pitchFamily="34" charset="0"/>
              <a:cs typeface="Arial" panose="020B0604020202020204" pitchFamily="34" charset="0"/>
            </a:endParaRPr>
          </a:p>
          <a:p>
            <a:pPr algn="just">
              <a:lnSpc>
                <a:spcPct val="115000"/>
              </a:lnSpc>
              <a:spcBef>
                <a:spcPts val="600"/>
              </a:spcBef>
              <a:spcAft>
                <a:spcPts val="600"/>
              </a:spcAft>
            </a:pPr>
            <a:r>
              <a:rPr lang="es-ES" sz="900" b="1" dirty="0">
                <a:effectLst/>
                <a:latin typeface="Arial" panose="020B0604020202020204" pitchFamily="34" charset="0"/>
                <a:ea typeface="Arial" panose="020B0604020202020204" pitchFamily="34" charset="0"/>
                <a:cs typeface="Arial" panose="020B0604020202020204" pitchFamily="34" charset="0"/>
              </a:rPr>
              <a:t>ARTÍCULO 1: </a:t>
            </a:r>
            <a:r>
              <a:rPr lang="es-ES" sz="900" dirty="0">
                <a:effectLst/>
                <a:latin typeface="Arial" panose="020B0604020202020204" pitchFamily="34" charset="0"/>
                <a:ea typeface="Arial" panose="020B0604020202020204" pitchFamily="34" charset="0"/>
                <a:cs typeface="Arial" panose="020B0604020202020204" pitchFamily="34" charset="0"/>
              </a:rPr>
              <a:t>La presente ley tiene por objeto establecer la responsabilidad subsidiaria del Ministerio de Minas y Energía como controlante de la Electrificadora del Tolima S.A.– EMPRESA DE SERVICIOS PÚBLICOS ELECTROLIMA S.A. E.S.P. EN LIQUIDACIÓN, de conformidad con lo establecido en los Artículos 48, 53 y 90 de la Constitución Política de Colombia, junto con el Artículo 148 de Ley 222 de 1995.</a:t>
            </a:r>
            <a:endParaRPr lang="es-CO" sz="900" dirty="0">
              <a:effectLst/>
              <a:latin typeface="Arial" panose="020B0604020202020204" pitchFamily="34" charset="0"/>
              <a:ea typeface="Arial" panose="020B0604020202020204" pitchFamily="34" charset="0"/>
              <a:cs typeface="Arial" panose="020B0604020202020204" pitchFamily="34" charset="0"/>
            </a:endParaRPr>
          </a:p>
          <a:p>
            <a:pPr algn="just">
              <a:lnSpc>
                <a:spcPct val="115000"/>
              </a:lnSpc>
              <a:spcBef>
                <a:spcPts val="600"/>
              </a:spcBef>
              <a:spcAft>
                <a:spcPts val="600"/>
              </a:spcAft>
            </a:pPr>
            <a:r>
              <a:rPr lang="es-ES" sz="900" b="1" dirty="0">
                <a:effectLst/>
                <a:latin typeface="Arial" panose="020B0604020202020204" pitchFamily="34" charset="0"/>
                <a:ea typeface="Arial" panose="020B0604020202020204" pitchFamily="34" charset="0"/>
                <a:cs typeface="Arial" panose="020B0604020202020204" pitchFamily="34" charset="0"/>
              </a:rPr>
              <a:t>ARTÍCULO 2:</a:t>
            </a:r>
            <a:r>
              <a:rPr lang="es-ES" sz="900" dirty="0">
                <a:effectLst/>
                <a:latin typeface="Arial" panose="020B0604020202020204" pitchFamily="34" charset="0"/>
                <a:ea typeface="Arial" panose="020B0604020202020204" pitchFamily="34" charset="0"/>
                <a:cs typeface="Arial" panose="020B0604020202020204" pitchFamily="34" charset="0"/>
              </a:rPr>
              <a:t> En virtud de dicha responsabilidad subsidiaria el Ministerio de Minas y Energía asume el valor de las obligaciones laborales reconocidas a cargo de la Electrificadora del Tolima S.A.– EMPRESA DE SERVICIOS PÚBLICOS ELECTROLIMA S.A. E.S.P. EN LIQUIDACIÓN, por concepto del valor de las obligaciones solutas e insolutas, a futuro y contingentes.</a:t>
            </a:r>
            <a:endParaRPr lang="es-CO" sz="900" dirty="0">
              <a:effectLst/>
              <a:latin typeface="Arial" panose="020B0604020202020204" pitchFamily="34" charset="0"/>
              <a:ea typeface="Arial" panose="020B0604020202020204" pitchFamily="34" charset="0"/>
              <a:cs typeface="Arial" panose="020B0604020202020204" pitchFamily="34" charset="0"/>
            </a:endParaRPr>
          </a:p>
          <a:p>
            <a:pPr algn="just">
              <a:lnSpc>
                <a:spcPct val="115000"/>
              </a:lnSpc>
              <a:spcBef>
                <a:spcPts val="600"/>
              </a:spcBef>
              <a:spcAft>
                <a:spcPts val="600"/>
              </a:spcAft>
            </a:pPr>
            <a:r>
              <a:rPr lang="es-ES" sz="900" b="1" dirty="0">
                <a:effectLst/>
                <a:latin typeface="Arial" panose="020B0604020202020204" pitchFamily="34" charset="0"/>
                <a:ea typeface="Arial" panose="020B0604020202020204" pitchFamily="34" charset="0"/>
                <a:cs typeface="Arial" panose="020B0604020202020204" pitchFamily="34" charset="0"/>
              </a:rPr>
              <a:t>ARTÍCULO 3: </a:t>
            </a:r>
            <a:r>
              <a:rPr lang="es-ES" sz="900" dirty="0">
                <a:effectLst/>
                <a:latin typeface="Arial" panose="020B0604020202020204" pitchFamily="34" charset="0"/>
                <a:ea typeface="Arial" panose="020B0604020202020204" pitchFamily="34" charset="0"/>
                <a:cs typeface="Arial" panose="020B0604020202020204" pitchFamily="34" charset="0"/>
              </a:rPr>
              <a:t>La Electrificadora del Tolima S.A. - EMPRESA DE SERVICIOS PÚBLICOS ELECTROLIMA S.A. E.S.P. EN LIQUIDACIÓN, es una sociedad anónima, clasificada legalmente como una sociedad de economía mixta, con carácter de sociedad descentralizada indirecta, perteneciente al orden nacional, vinculada al sector Administrativo del Ministerio de Minas y Energía, sociedad en la que por poseer el Estado más del cincuenta por ciento (50%) de su capital social, se somete al régimen previsto para las Empresas de Servicios Públicos de capital mixto, de conformidad con las leyes 142 y 143 de 1994.</a:t>
            </a:r>
            <a:endParaRPr lang="es-CO" sz="900" dirty="0">
              <a:effectLst/>
              <a:latin typeface="Arial" panose="020B0604020202020204" pitchFamily="34" charset="0"/>
              <a:ea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012F6C99-1B7A-430E-BDC9-54382556F9DE}"/>
              </a:ext>
            </a:extLst>
          </p:cNvPr>
          <p:cNvSpPr txBox="1"/>
          <p:nvPr/>
        </p:nvSpPr>
        <p:spPr>
          <a:xfrm>
            <a:off x="3758647" y="2622941"/>
            <a:ext cx="3515984" cy="369332"/>
          </a:xfrm>
          <a:prstGeom prst="rect">
            <a:avLst/>
          </a:prstGeom>
          <a:noFill/>
          <a:ln w="12700">
            <a:solidFill>
              <a:schemeClr val="tx1"/>
            </a:solidFill>
          </a:ln>
        </p:spPr>
        <p:txBody>
          <a:bodyPr wrap="square" rtlCol="0">
            <a:spAutoFit/>
          </a:bodyPr>
          <a:lstStyle/>
          <a:p>
            <a:pPr algn="ctr"/>
            <a:r>
              <a:rPr lang="es-CO" b="1" dirty="0">
                <a:solidFill>
                  <a:srgbClr val="FF0000"/>
                </a:solidFill>
                <a:hlinkClick r:id="rId2" action="ppaction://hlinkfile"/>
              </a:rPr>
              <a:t>COMENTARIOS SIGNIFICATIVOS</a:t>
            </a:r>
            <a:endParaRPr lang="es-CO" b="1" dirty="0">
              <a:solidFill>
                <a:srgbClr val="FF0000"/>
              </a:solidFill>
            </a:endParaRPr>
          </a:p>
        </p:txBody>
      </p:sp>
      <p:sp>
        <p:nvSpPr>
          <p:cNvPr id="7" name="CuadroTexto 6">
            <a:extLst>
              <a:ext uri="{FF2B5EF4-FFF2-40B4-BE49-F238E27FC236}">
                <a16:creationId xmlns:a16="http://schemas.microsoft.com/office/drawing/2014/main" id="{3AE11D37-C6AE-4002-BBD3-FF02F8B9924B}"/>
              </a:ext>
            </a:extLst>
          </p:cNvPr>
          <p:cNvSpPr txBox="1"/>
          <p:nvPr/>
        </p:nvSpPr>
        <p:spPr>
          <a:xfrm>
            <a:off x="566174" y="2807607"/>
            <a:ext cx="2940424" cy="307777"/>
          </a:xfrm>
          <a:prstGeom prst="rect">
            <a:avLst/>
          </a:prstGeom>
          <a:noFill/>
          <a:ln w="12700">
            <a:solidFill>
              <a:schemeClr val="tx1"/>
            </a:solidFill>
          </a:ln>
        </p:spPr>
        <p:txBody>
          <a:bodyPr wrap="square" rtlCol="0">
            <a:spAutoFit/>
          </a:bodyPr>
          <a:lstStyle/>
          <a:p>
            <a:pPr algn="ctr"/>
            <a:r>
              <a:rPr lang="es-CO" sz="1400" b="1" dirty="0">
                <a:solidFill>
                  <a:srgbClr val="FF0000"/>
                </a:solidFill>
                <a:latin typeface="Arial" panose="020B0604020202020204" pitchFamily="34" charset="0"/>
                <a:cs typeface="Arial" panose="020B0604020202020204" pitchFamily="34" charset="0"/>
                <a:hlinkClick r:id="rId3" action="ppaction://hlinkfile"/>
              </a:rPr>
              <a:t>MINENERGIA  04/01/2024</a:t>
            </a:r>
            <a:endParaRPr lang="es-CO" sz="1400" b="1" dirty="0">
              <a:solidFill>
                <a:srgbClr val="FF0000"/>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DF110077-298A-4982-8264-116AEE20F371}"/>
              </a:ext>
            </a:extLst>
          </p:cNvPr>
          <p:cNvSpPr txBox="1"/>
          <p:nvPr/>
        </p:nvSpPr>
        <p:spPr>
          <a:xfrm>
            <a:off x="7526680" y="2810675"/>
            <a:ext cx="3204832" cy="307777"/>
          </a:xfrm>
          <a:prstGeom prst="rect">
            <a:avLst/>
          </a:prstGeom>
          <a:noFill/>
          <a:ln w="12700">
            <a:solidFill>
              <a:schemeClr val="tx1"/>
            </a:solidFill>
          </a:ln>
        </p:spPr>
        <p:txBody>
          <a:bodyPr wrap="square" rtlCol="0">
            <a:spAutoFit/>
          </a:bodyPr>
          <a:lstStyle/>
          <a:p>
            <a:pPr algn="ctr"/>
            <a:r>
              <a:rPr lang="es-CO" sz="1400" b="1" dirty="0">
                <a:solidFill>
                  <a:srgbClr val="FF0000"/>
                </a:solidFill>
                <a:latin typeface="Arial" panose="020B0604020202020204" pitchFamily="34" charset="0"/>
                <a:cs typeface="Arial" panose="020B0604020202020204" pitchFamily="34" charset="0"/>
                <a:hlinkClick r:id="rId4" action="ppaction://hlinkfile"/>
              </a:rPr>
              <a:t>MINHACIENDA 18/01/2024</a:t>
            </a:r>
            <a:endParaRPr lang="es-CO" sz="1400" b="1" dirty="0">
              <a:solidFill>
                <a:srgbClr val="FF0000"/>
              </a:solidFill>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184ED0B6-3B5E-4B21-8A15-1834ADE9E529}"/>
              </a:ext>
            </a:extLst>
          </p:cNvPr>
          <p:cNvSpPr txBox="1"/>
          <p:nvPr/>
        </p:nvSpPr>
        <p:spPr>
          <a:xfrm>
            <a:off x="208549" y="3171310"/>
            <a:ext cx="4147585" cy="3323987"/>
          </a:xfrm>
          <a:prstGeom prst="rect">
            <a:avLst/>
          </a:prstGeom>
          <a:noFill/>
          <a:ln w="12700">
            <a:solidFill>
              <a:schemeClr val="tx1"/>
            </a:solidFill>
          </a:ln>
        </p:spPr>
        <p:txBody>
          <a:bodyPr wrap="square" rtlCol="0">
            <a:spAutoFit/>
          </a:bodyPr>
          <a:lstStyle/>
          <a:p>
            <a:pPr algn="just"/>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50505"/>
                </a:solidFill>
                <a:effectLst/>
                <a:latin typeface="Arial" panose="020B0604020202020204" pitchFamily="34" charset="0"/>
                <a:ea typeface="Arial" panose="020B0604020202020204" pitchFamily="34" charset="0"/>
                <a:cs typeface="Arial" panose="020B0604020202020204" pitchFamily="34" charset="0"/>
              </a:rPr>
              <a:t>existe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título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judiciales</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t>
            </a:r>
            <a:r>
              <a:rPr lang="en-US" sz="800" spc="2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i </a:t>
            </a:r>
            <a:r>
              <a:rPr lang="en-US" sz="800" spc="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50505"/>
                </a:solidFill>
                <a:effectLst/>
                <a:latin typeface="Arial" panose="020B0604020202020204" pitchFamily="34" charset="0"/>
                <a:ea typeface="Arial" panose="020B0604020202020204" pitchFamily="34" charset="0"/>
                <a:cs typeface="Arial" panose="020B0604020202020204" pitchFamily="34" charset="0"/>
              </a:rPr>
              <a:t>mandamiento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1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8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232323"/>
                </a:solidFill>
                <a:effectLst/>
                <a:latin typeface="Arial" panose="020B0604020202020204" pitchFamily="34" charset="0"/>
                <a:ea typeface="Arial" panose="020B0604020202020204" pitchFamily="34" charset="0"/>
                <a:cs typeface="Arial" panose="020B0604020202020204" pitchFamily="34" charset="0"/>
              </a:rPr>
              <a:t>p</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ag</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jurisdicció</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spc="2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laboral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1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2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50505"/>
                </a:solidFill>
                <a:effectLst/>
                <a:latin typeface="Arial" panose="020B0604020202020204" pitchFamily="34" charset="0"/>
                <a:ea typeface="Arial" panose="020B0604020202020204" pitchFamily="34" charset="0"/>
                <a:cs typeface="Arial" panose="020B0604020202020204" pitchFamily="34" charset="0"/>
              </a:rPr>
              <a:t>est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50505"/>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hay</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1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50505"/>
                </a:solidFill>
                <a:effectLst/>
                <a:latin typeface="Arial" panose="020B0604020202020204" pitchFamily="34" charset="0"/>
                <a:ea typeface="Arial" panose="020B0604020202020204" pitchFamily="34" charset="0"/>
                <a:cs typeface="Arial" panose="020B0604020202020204" pitchFamily="34" charset="0"/>
              </a:rPr>
              <a:t>sid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1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Llamad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2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garantía</a:t>
            </a:r>
            <a:r>
              <a:rPr lang="en-US" sz="80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18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50505"/>
                </a:solidFill>
                <a:effectLst/>
                <a:latin typeface="Arial" panose="020B0604020202020204" pitchFamily="34" charset="0"/>
                <a:ea typeface="Arial" panose="020B0604020202020204" pitchFamily="34" charset="0"/>
                <a:cs typeface="Arial" panose="020B0604020202020204" pitchFamily="34" charset="0"/>
              </a:rPr>
              <a:t>actualida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spc="-19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165"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spc="-18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1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Mina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y </a:t>
            </a:r>
            <a:r>
              <a:rPr lang="en-US" sz="800" spc="1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Energí</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21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1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h</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3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sid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condenad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po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r </a:t>
            </a:r>
            <a:r>
              <a:rPr lang="en-US" sz="800" spc="1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50505"/>
                </a:solidFill>
                <a:effectLst/>
                <a:latin typeface="Arial" panose="020B0604020202020204" pitchFamily="34" charset="0"/>
                <a:ea typeface="Arial" panose="020B0604020202020204" pitchFamily="34" charset="0"/>
                <a:cs typeface="Arial" panose="020B0604020202020204" pitchFamily="34" charset="0"/>
              </a:rPr>
              <a:t>asunto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1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propio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La </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liquidació</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ELECTROL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I</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M</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S.A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17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3D3D3D"/>
                </a:solidFill>
                <a:effectLst/>
                <a:latin typeface="Arial" panose="020B0604020202020204" pitchFamily="34" charset="0"/>
                <a:ea typeface="Arial" panose="020B0604020202020204" pitchFamily="34" charset="0"/>
                <a:cs typeface="Arial" panose="020B0604020202020204" pitchFamily="34" charset="0"/>
              </a:rPr>
              <a:t>.</a:t>
            </a:r>
            <a:r>
              <a:rPr lang="en-US" sz="800" spc="-170" dirty="0">
                <a:solidFill>
                  <a:srgbClr val="3D3D3D"/>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S.P</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5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50505"/>
                </a:solidFill>
                <a:effectLst/>
                <a:latin typeface="Arial" panose="020B0604020202020204" pitchFamily="34" charset="0"/>
                <a:ea typeface="Arial" panose="020B0604020202020204" pitchFamily="34" charset="0"/>
                <a:cs typeface="Arial" panose="020B0604020202020204" pitchFamily="34" charset="0"/>
              </a:rPr>
              <a:t>Liquidación)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pue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despacho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1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judiciale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2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50505"/>
                </a:solidFill>
                <a:effectLst/>
                <a:latin typeface="Arial" panose="020B0604020202020204" pitchFamily="34" charset="0"/>
                <a:ea typeface="Arial" panose="020B0604020202020204" pitchFamily="34" charset="0"/>
                <a:cs typeface="Arial" panose="020B0604020202020204" pitchFamily="34" charset="0"/>
              </a:rPr>
              <a:t>est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á  </a:t>
            </a:r>
            <a:r>
              <a:rPr lang="en-US" sz="800" spc="14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clar</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45" dirty="0">
                <a:solidFill>
                  <a:srgbClr val="050505"/>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exist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responsabilida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d </a:t>
            </a:r>
            <a:r>
              <a:rPr lang="en-US" sz="800" spc="18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subsidiari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2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8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10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50505"/>
                </a:solidFill>
                <a:effectLst/>
                <a:latin typeface="Arial" panose="020B0604020202020204" pitchFamily="34" charset="0"/>
                <a:ea typeface="Arial" panose="020B0604020202020204" pitchFamily="34" charset="0"/>
                <a:cs typeface="Arial" panose="020B0604020202020204" pitchFamily="34" charset="0"/>
              </a:rPr>
              <a:t>Nació</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spc="-1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50505"/>
                </a:solidFill>
                <a:effectLst/>
                <a:latin typeface="Arial" panose="020B0604020202020204" pitchFamily="34" charset="0"/>
                <a:ea typeface="Arial" panose="020B0604020202020204" pitchFamily="34" charset="0"/>
                <a:cs typeface="Arial" panose="020B0604020202020204" pitchFamily="34" charset="0"/>
              </a:rPr>
              <a:t>conform</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régime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aplicad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proces</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1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liquidatori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45" dirty="0">
                <a:solidFill>
                  <a:srgbClr val="050505"/>
                </a:solidFill>
                <a:effectLst/>
                <a:latin typeface="Arial" panose="020B0604020202020204" pitchFamily="34" charset="0"/>
                <a:ea typeface="Arial" panose="020B0604020202020204" pitchFamily="34" charset="0"/>
                <a:cs typeface="Arial" panose="020B0604020202020204" pitchFamily="34" charset="0"/>
              </a:rPr>
              <a:t>dich</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entidad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t>
            </a:r>
            <a:r>
              <a:rPr lang="en-US" sz="800" spc="-1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endParaRPr lang="es-CO" sz="800"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s-CO" sz="1000" dirty="0">
              <a:latin typeface="Arial" panose="020B0604020202020204" pitchFamily="34" charset="0"/>
              <a:cs typeface="Arial" panose="020B0604020202020204" pitchFamily="34" charset="0"/>
            </a:endParaRPr>
          </a:p>
          <a:p>
            <a:pPr algn="just"/>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Deb</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05" dirty="0">
                <a:solidFill>
                  <a:srgbClr val="0A0A0A"/>
                </a:solidFill>
                <a:effectLst/>
                <a:latin typeface="Arial" panose="020B0604020202020204" pitchFamily="34" charset="0"/>
                <a:ea typeface="Arial" panose="020B0604020202020204" pitchFamily="34" charset="0"/>
                <a:cs typeface="Arial" panose="020B0604020202020204" pitchFamily="34" charset="0"/>
              </a:rPr>
              <a:t>analizars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1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posibilida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d </a:t>
            </a:r>
            <a:r>
              <a:rPr lang="en-US" sz="800" spc="160" dirty="0">
                <a:solidFill>
                  <a:srgbClr val="0A0A0A"/>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7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24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UGP</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P </a:t>
            </a:r>
            <a:r>
              <a:rPr lang="en-US" sz="800" spc="2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recib</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spc="17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A0A0A"/>
                </a:solidFill>
                <a:effectLst/>
                <a:latin typeface="Arial" panose="020B0604020202020204" pitchFamily="34" charset="0"/>
                <a:ea typeface="Arial" panose="020B0604020202020204" pitchFamily="34" charset="0"/>
                <a:cs typeface="Arial" panose="020B0604020202020204" pitchFamily="34" charset="0"/>
              </a:rPr>
              <a:t>pasiv</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a:t>
            </a:r>
            <a:r>
              <a:rPr lang="en-US" sz="800" spc="1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spc="-1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teniend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a:t>
            </a:r>
            <a:r>
              <a:rPr lang="en-US" sz="800" spc="1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a:t>
            </a:r>
            <a:r>
              <a:rPr lang="en-US" sz="800" spc="26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cuent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55" dirty="0">
                <a:solidFill>
                  <a:srgbClr val="0A0A0A"/>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18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45" dirty="0">
                <a:solidFill>
                  <a:srgbClr val="0A0A0A"/>
                </a:solidFill>
                <a:effectLst/>
                <a:latin typeface="Arial" panose="020B0604020202020204" pitchFamily="34" charset="0"/>
                <a:ea typeface="Arial" panose="020B0604020202020204" pitchFamily="34" charset="0"/>
                <a:cs typeface="Arial" panose="020B0604020202020204" pitchFamily="34" charset="0"/>
              </a:rPr>
              <a:t>dich</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A0A0A"/>
                </a:solidFill>
                <a:effectLst/>
                <a:latin typeface="Arial" panose="020B0604020202020204" pitchFamily="34" charset="0"/>
                <a:ea typeface="Arial" panose="020B0604020202020204" pitchFamily="34" charset="0"/>
                <a:cs typeface="Arial" panose="020B0604020202020204" pitchFamily="34" charset="0"/>
              </a:rPr>
              <a:t>entida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d </a:t>
            </a:r>
            <a:r>
              <a:rPr lang="en-US" sz="800" spc="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A0A0A"/>
                </a:solidFill>
                <a:effectLst/>
                <a:latin typeface="Arial" panose="020B0604020202020204" pitchFamily="34" charset="0"/>
                <a:ea typeface="Arial" panose="020B0604020202020204" pitchFamily="34" charset="0"/>
                <a:cs typeface="Arial" panose="020B0604020202020204" pitchFamily="34" charset="0"/>
              </a:rPr>
              <a:t>ejecut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1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integració</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a:t>
            </a:r>
            <a:r>
              <a:rPr lang="en-US" sz="800" spc="2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A0A0A"/>
                </a:solidFill>
                <a:effectLst/>
                <a:latin typeface="Arial" panose="020B0604020202020204" pitchFamily="34" charset="0"/>
                <a:ea typeface="Arial" panose="020B0604020202020204" pitchFamily="34" charset="0"/>
                <a:cs typeface="Arial" panose="020B0604020202020204" pitchFamily="34" charset="0"/>
              </a:rPr>
              <a:t>La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10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enti</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dade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A0A0A"/>
                </a:solidFill>
                <a:effectLst/>
                <a:latin typeface="Arial" panose="020B0604020202020204" pitchFamily="34" charset="0"/>
                <a:ea typeface="Arial" panose="020B0604020202020204" pitchFamily="34" charset="0"/>
                <a:cs typeface="Arial" panose="020B0604020202020204" pitchFamily="34" charset="0"/>
              </a:rPr>
              <a:t>reconocedora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1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7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encuentre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 </a:t>
            </a:r>
            <a:r>
              <a:rPr lang="en-US" sz="800" spc="1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  </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Liquidació</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  y </a:t>
            </a:r>
            <a:r>
              <a:rPr lang="en-US" sz="800" spc="7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2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encarg</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2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2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coordina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r</a:t>
            </a:r>
            <a:r>
              <a:rPr lang="en-US" sz="800" spc="6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y</a:t>
            </a:r>
            <a:r>
              <a:rPr lang="en-US" sz="800" spc="27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dirigi</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r</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 la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accione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2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A0A0A"/>
                </a:solidFill>
                <a:effectLst/>
                <a:latin typeface="Arial" panose="020B0604020202020204" pitchFamily="34" charset="0"/>
                <a:ea typeface="Arial" panose="020B0604020202020204" pitchFamily="34" charset="0"/>
                <a:cs typeface="Arial" panose="020B0604020202020204" pitchFamily="34" charset="0"/>
              </a:rPr>
              <a:t>necesaria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2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spc="2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recono</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cimient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A0A0A"/>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2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derecho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2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pensionale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4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55" dirty="0">
                <a:solidFill>
                  <a:srgbClr val="0A0A0A"/>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18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correspondía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22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A0A0A"/>
                </a:solidFill>
                <a:effectLst/>
                <a:latin typeface="Arial" panose="020B0604020202020204" pitchFamily="34" charset="0"/>
                <a:ea typeface="Arial" panose="020B0604020202020204" pitchFamily="34" charset="0"/>
                <a:cs typeface="Arial" panose="020B0604020202020204" pitchFamily="34" charset="0"/>
              </a:rPr>
              <a:t>la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entidade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18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A0A0A"/>
                </a:solidFill>
                <a:effectLst/>
                <a:latin typeface="Arial" panose="020B0604020202020204" pitchFamily="34" charset="0"/>
                <a:ea typeface="Arial" panose="020B0604020202020204" pitchFamily="34" charset="0"/>
                <a:cs typeface="Arial" panose="020B0604020202020204" pitchFamily="34" charset="0"/>
              </a:rPr>
              <a:t>y</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14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integradas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operand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27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A0A0A"/>
                </a:solidFill>
                <a:effectLst/>
                <a:latin typeface="Arial" panose="020B0604020202020204" pitchFamily="34" charset="0"/>
                <a:ea typeface="Arial" panose="020B0604020202020204" pitchFamily="34" charset="0"/>
                <a:cs typeface="Arial" panose="020B0604020202020204" pitchFamily="34" charset="0"/>
              </a:rPr>
              <a:t>travé</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1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A0A0A"/>
                </a:solidFill>
                <a:effectLst/>
                <a:latin typeface="Arial" panose="020B0604020202020204" pitchFamily="34" charset="0"/>
                <a:ea typeface="Arial" panose="020B0604020202020204" pitchFamily="34" charset="0"/>
                <a:cs typeface="Arial" panose="020B0604020202020204" pitchFamily="34" charset="0"/>
              </a:rPr>
              <a:t>tre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subdirecciones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t>
            </a:r>
            <a:r>
              <a:rPr lang="en-US" sz="800" spc="-3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Normalizació</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a:t>
            </a:r>
            <a:r>
              <a:rPr lang="en-US" sz="800" spc="-17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A0A0A"/>
                </a:solidFill>
                <a:effectLst/>
                <a:latin typeface="Arial" panose="020B0604020202020204" pitchFamily="34" charset="0"/>
                <a:ea typeface="Arial" panose="020B0604020202020204" pitchFamily="34" charset="0"/>
                <a:cs typeface="Arial" panose="020B0604020202020204" pitchFamily="34" charset="0"/>
              </a:rPr>
              <a:t>Expediente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Pensionales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Determinació</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a:t>
            </a:r>
            <a:r>
              <a:rPr lang="en-US" sz="800" spc="28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Derecho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 </a:t>
            </a:r>
            <a:r>
              <a:rPr lang="en-US" sz="800" spc="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Pensionale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y </a:t>
            </a:r>
            <a:r>
              <a:rPr lang="en-US" sz="800" spc="145" dirty="0">
                <a:solidFill>
                  <a:srgbClr val="0A0A0A"/>
                </a:solidFill>
                <a:effectLst/>
                <a:latin typeface="Arial" panose="020B0604020202020204" pitchFamily="34" charset="0"/>
                <a:ea typeface="Arial" panose="020B0604020202020204" pitchFamily="34" charset="0"/>
                <a:cs typeface="Arial" panose="020B0604020202020204" pitchFamily="34" charset="0"/>
              </a:rPr>
              <a:t>Nómin</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24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Pensionados</a:t>
            </a:r>
            <a:r>
              <a:rPr lang="en-US" sz="800" dirty="0">
                <a:solidFill>
                  <a:srgbClr val="262626"/>
                </a:solidFill>
                <a:effectLst/>
                <a:latin typeface="Arial" panose="020B0604020202020204" pitchFamily="34" charset="0"/>
                <a:ea typeface="Arial" panose="020B0604020202020204" pitchFamily="34" charset="0"/>
                <a:cs typeface="Arial" panose="020B0604020202020204" pitchFamily="34" charset="0"/>
              </a:rPr>
              <a:t>.</a:t>
            </a:r>
          </a:p>
          <a:p>
            <a:pPr algn="just"/>
            <a:endParaRPr lang="en-US" sz="800" dirty="0">
              <a:solidFill>
                <a:srgbClr val="262626"/>
              </a:solidFill>
              <a:effectLst/>
              <a:latin typeface="Arial" panose="020B0604020202020204" pitchFamily="34" charset="0"/>
              <a:ea typeface="Arial" panose="020B0604020202020204" pitchFamily="34" charset="0"/>
              <a:cs typeface="Arial" panose="020B0604020202020204" pitchFamily="34" charset="0"/>
            </a:endParaRPr>
          </a:p>
          <a:p>
            <a:pPr algn="just"/>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Recomienda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45" dirty="0">
                <a:solidFill>
                  <a:srgbClr val="0A0A0A"/>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7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analic</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23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5"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posibilida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d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16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adopta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r </a:t>
            </a:r>
            <a:r>
              <a:rPr lang="en-US" sz="800" spc="1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A0A0A"/>
                </a:solidFill>
                <a:effectLst/>
                <a:latin typeface="Arial" panose="020B0604020202020204" pitchFamily="34" charset="0"/>
                <a:ea typeface="Arial" panose="020B0604020202020204" pitchFamily="34" charset="0"/>
                <a:cs typeface="Arial" panose="020B0604020202020204" pitchFamily="34" charset="0"/>
              </a:rPr>
              <a:t>otr</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mecanism</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a:t>
            </a:r>
            <a:r>
              <a:rPr lang="en-US" sz="800" spc="2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2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normaliza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r</a:t>
            </a:r>
            <a:r>
              <a:rPr lang="en-US" sz="800" spc="18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spc="2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A0A0A"/>
                </a:solidFill>
                <a:effectLst/>
                <a:latin typeface="Arial" panose="020B0604020202020204" pitchFamily="34" charset="0"/>
                <a:ea typeface="Arial" panose="020B0604020202020204" pitchFamily="34" charset="0"/>
                <a:cs typeface="Arial" panose="020B0604020202020204" pitchFamily="34" charset="0"/>
              </a:rPr>
              <a:t>pasiv</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a:t>
            </a:r>
            <a:r>
              <a:rPr lang="en-US" sz="800" spc="2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pensiona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spc="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spc="28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ELECTROLIM</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1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A0A0A"/>
                </a:solidFill>
                <a:effectLst/>
                <a:latin typeface="Arial" panose="020B0604020202020204" pitchFamily="34" charset="0"/>
                <a:ea typeface="Arial" panose="020B0604020202020204" pitchFamily="34" charset="0"/>
                <a:cs typeface="Arial" panose="020B0604020202020204" pitchFamily="34" charset="0"/>
              </a:rPr>
              <a:t>S.A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80" dirty="0">
                <a:solidFill>
                  <a:srgbClr val="0A0A0A"/>
                </a:solidFill>
                <a:effectLst/>
                <a:latin typeface="Arial" panose="020B0604020202020204" pitchFamily="34" charset="0"/>
                <a:ea typeface="Arial" panose="020B0604020202020204" pitchFamily="34" charset="0"/>
                <a:cs typeface="Arial" panose="020B0604020202020204" pitchFamily="34" charset="0"/>
              </a:rPr>
              <a:t>.P</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 </a:t>
            </a:r>
            <a:r>
              <a:rPr lang="en-US" sz="800" spc="3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liquidación)</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1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18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inclusió</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a:t>
            </a:r>
            <a:r>
              <a:rPr lang="en-US" sz="800" spc="1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 </a:t>
            </a:r>
            <a:r>
              <a:rPr lang="en-US" sz="800" spc="100" dirty="0">
                <a:solidFill>
                  <a:srgbClr val="0A0A0A"/>
                </a:solidFill>
                <a:effectLst/>
                <a:latin typeface="Arial" panose="020B0604020202020204" pitchFamily="34" charset="0"/>
                <a:ea typeface="Arial" panose="020B0604020202020204" pitchFamily="34" charset="0"/>
                <a:cs typeface="Arial" panose="020B0604020202020204" pitchFamily="34" charset="0"/>
              </a:rPr>
              <a:t> artícul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2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A0A0A"/>
                </a:solidFill>
                <a:effectLst/>
                <a:latin typeface="Arial" panose="020B0604020202020204" pitchFamily="34" charset="0"/>
                <a:ea typeface="Arial" panose="020B0604020202020204" pitchFamily="34" charset="0"/>
                <a:cs typeface="Arial" panose="020B0604020202020204" pitchFamily="34" charset="0"/>
              </a:rPr>
              <a:t>previament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23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discutid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a:t>
            </a:r>
            <a:r>
              <a:rPr lang="en-US" sz="800" spc="-16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co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 el </a:t>
            </a:r>
            <a:r>
              <a:rPr lang="en-US" sz="800" spc="1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19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5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30" dirty="0">
                <a:solidFill>
                  <a:srgbClr val="0A0A0A"/>
                </a:solidFill>
                <a:effectLst/>
                <a:latin typeface="Arial" panose="020B0604020202020204" pitchFamily="34" charset="0"/>
                <a:ea typeface="Arial" panose="020B0604020202020204" pitchFamily="34" charset="0"/>
                <a:cs typeface="Arial" panose="020B0604020202020204" pitchFamily="34" charset="0"/>
              </a:rPr>
              <a:t>Haciend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y   </a:t>
            </a:r>
            <a:r>
              <a:rPr lang="en-US" sz="800" spc="165"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en-US" sz="800" spc="100" dirty="0">
                <a:solidFill>
                  <a:srgbClr val="0A0A0A"/>
                </a:solidFill>
                <a:effectLst/>
                <a:latin typeface="Arial" panose="020B0604020202020204" pitchFamily="34" charset="0"/>
                <a:ea typeface="Arial" panose="020B0604020202020204" pitchFamily="34" charset="0"/>
                <a:cs typeface="Arial" panose="020B0604020202020204" pitchFamily="34" charset="0"/>
              </a:rPr>
              <a:t>Crédit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16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Público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4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Mini</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262626"/>
                </a:solidFill>
                <a:effectLst/>
                <a:latin typeface="Arial" panose="020B0604020202020204" pitchFamily="34" charset="0"/>
                <a:ea typeface="Arial" panose="020B0604020202020204" pitchFamily="34" charset="0"/>
                <a:cs typeface="Arial" panose="020B0604020202020204" pitchFamily="34" charset="0"/>
              </a:rPr>
              <a:t>t</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eri</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A0A0A"/>
                </a:solidFill>
                <a:effectLst/>
                <a:latin typeface="Arial" panose="020B0604020202020204" pitchFamily="34" charset="0"/>
                <a:ea typeface="Arial" panose="020B0604020202020204" pitchFamily="34" charset="0"/>
                <a:cs typeface="Arial" panose="020B0604020202020204" pitchFamily="34" charset="0"/>
              </a:rPr>
              <a:t>Trabajo, </a:t>
            </a:r>
            <a:r>
              <a:rPr lang="en-US" sz="800" spc="135" dirty="0">
                <a:solidFill>
                  <a:srgbClr val="0A0A0A"/>
                </a:solidFill>
                <a:effectLst/>
                <a:latin typeface="Arial" panose="020B0604020202020204" pitchFamily="34" charset="0"/>
                <a:ea typeface="Arial" panose="020B0604020202020204" pitchFamily="34" charset="0"/>
                <a:cs typeface="Arial" panose="020B0604020202020204" pitchFamily="34" charset="0"/>
              </a:rPr>
              <a:t>Superintendenci</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a:t>
            </a:r>
            <a:r>
              <a:rPr lang="en-US" sz="800" spc="-7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4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Servicio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15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Público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s</a:t>
            </a:r>
            <a:r>
              <a:rPr lang="en-US" sz="800" spc="12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0A0A0A"/>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n </a:t>
            </a:r>
            <a:r>
              <a:rPr lang="en-US" sz="800" spc="1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A0A0A"/>
                </a:solidFill>
                <a:effectLst/>
                <a:latin typeface="Arial" panose="020B0604020202020204" pitchFamily="34" charset="0"/>
                <a:ea typeface="Arial" panose="020B0604020202020204" pitchFamily="34" charset="0"/>
                <a:cs typeface="Arial" panose="020B0604020202020204" pitchFamily="34" charset="0"/>
              </a:rPr>
              <a:t>otr</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26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A0A0A"/>
                </a:solidFill>
                <a:effectLst/>
                <a:latin typeface="Arial" panose="020B0604020202020204" pitchFamily="34" charset="0"/>
                <a:ea typeface="Arial" panose="020B0604020202020204" pitchFamily="34" charset="0"/>
                <a:cs typeface="Arial" panose="020B0604020202020204" pitchFamily="34" charset="0"/>
              </a:rPr>
              <a:t>proyect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7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A0A0A"/>
                </a:solidFill>
                <a:effectLst/>
                <a:latin typeface="Arial" panose="020B0604020202020204" pitchFamily="34" charset="0"/>
                <a:ea typeface="Arial" panose="020B0604020202020204" pitchFamily="34" charset="0"/>
                <a:cs typeface="Arial" panose="020B0604020202020204" pitchFamily="34" charset="0"/>
              </a:rPr>
              <a:t>normativ</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22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distint</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o </a:t>
            </a:r>
            <a:r>
              <a:rPr lang="en-US" sz="800" spc="8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35" dirty="0">
                <a:solidFill>
                  <a:srgbClr val="0A0A0A"/>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 </a:t>
            </a:r>
            <a:r>
              <a:rPr lang="en-US" sz="800" spc="-2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A0A0A"/>
                </a:solidFill>
                <a:effectLst/>
                <a:latin typeface="Arial" panose="020B0604020202020204" pitchFamily="34" charset="0"/>
                <a:ea typeface="Arial" panose="020B0604020202020204" pitchFamily="34" charset="0"/>
                <a:cs typeface="Arial" panose="020B0604020202020204" pitchFamily="34" charset="0"/>
              </a:rPr>
              <a:t>Le</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y </a:t>
            </a:r>
            <a:r>
              <a:rPr lang="en-US" sz="800" spc="-6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anua</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l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25" dirty="0">
                <a:solidFill>
                  <a:srgbClr val="0A0A0A"/>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e </a:t>
            </a:r>
            <a:r>
              <a:rPr lang="en-US" sz="800" spc="10"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r>
              <a:rPr lang="en-US" sz="800" spc="115" dirty="0">
                <a:solidFill>
                  <a:srgbClr val="0A0A0A"/>
                </a:solidFill>
                <a:effectLst/>
                <a:latin typeface="Arial" panose="020B0604020202020204" pitchFamily="34" charset="0"/>
                <a:ea typeface="Arial" panose="020B0604020202020204" pitchFamily="34" charset="0"/>
                <a:cs typeface="Arial" panose="020B0604020202020204" pitchFamily="34" charset="0"/>
              </a:rPr>
              <a:t>presupuesto</a:t>
            </a:r>
            <a:r>
              <a:rPr lang="en-US" sz="800" dirty="0">
                <a:solidFill>
                  <a:srgbClr val="0A0A0A"/>
                </a:solidFill>
                <a:effectLst/>
                <a:latin typeface="Arial" panose="020B0604020202020204" pitchFamily="34" charset="0"/>
                <a:ea typeface="Arial" panose="020B0604020202020204" pitchFamily="34" charset="0"/>
                <a:cs typeface="Arial" panose="020B0604020202020204" pitchFamily="34" charset="0"/>
              </a:rPr>
              <a:t>.</a:t>
            </a:r>
            <a:r>
              <a:rPr lang="en-US" sz="800" spc="-175" dirty="0">
                <a:solidFill>
                  <a:srgbClr val="0A0A0A"/>
                </a:solidFill>
                <a:effectLst/>
                <a:latin typeface="Arial" panose="020B0604020202020204" pitchFamily="34" charset="0"/>
                <a:ea typeface="Arial" panose="020B0604020202020204" pitchFamily="34" charset="0"/>
                <a:cs typeface="Arial" panose="020B0604020202020204" pitchFamily="34" charset="0"/>
              </a:rPr>
              <a:t> </a:t>
            </a:r>
            <a:endParaRPr lang="es-CO" sz="1000" dirty="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346A2FA8-5E23-4373-ABD0-0CDCF1386AC2}"/>
              </a:ext>
            </a:extLst>
          </p:cNvPr>
          <p:cNvSpPr txBox="1"/>
          <p:nvPr/>
        </p:nvSpPr>
        <p:spPr>
          <a:xfrm>
            <a:off x="4548146" y="3163711"/>
            <a:ext cx="7435305" cy="3339184"/>
          </a:xfrm>
          <a:prstGeom prst="rect">
            <a:avLst/>
          </a:prstGeom>
          <a:noFill/>
          <a:ln w="12700">
            <a:solidFill>
              <a:schemeClr val="tx1"/>
            </a:solidFill>
          </a:ln>
        </p:spPr>
        <p:txBody>
          <a:bodyPr wrap="square" rtlCol="0">
            <a:spAutoFit/>
          </a:bodyPr>
          <a:lstStyle/>
          <a:p>
            <a:pPr marL="88265" marR="59055" indent="2540" algn="just">
              <a:lnSpc>
                <a:spcPct val="110000"/>
              </a:lnSpc>
              <a:spcAft>
                <a:spcPts val="0"/>
              </a:spcAft>
            </a:pPr>
            <a:r>
              <a:rPr lang="en-US" sz="800" spc="55" dirty="0">
                <a:solidFill>
                  <a:srgbClr val="050505"/>
                </a:solidFill>
                <a:latin typeface="Arial" panose="020B0604020202020204" pitchFamily="34" charset="0"/>
                <a:ea typeface="Arial" panose="020B0604020202020204" pitchFamily="34" charset="0"/>
                <a:cs typeface="Arial" panose="020B0604020202020204" pitchFamily="34" charset="0"/>
              </a:rPr>
              <a:t>R</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esaltan</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el</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compromis</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18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50505"/>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tien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14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19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Haciend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13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y</a:t>
            </a:r>
            <a:r>
              <a:rPr lang="en-US" sz="800" spc="8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50505"/>
                </a:solidFill>
                <a:effectLst/>
                <a:latin typeface="Arial" panose="020B0604020202020204" pitchFamily="34" charset="0"/>
                <a:ea typeface="Arial" panose="020B0604020202020204" pitchFamily="34" charset="0"/>
                <a:cs typeface="Arial" panose="020B0604020202020204" pitchFamily="34" charset="0"/>
              </a:rPr>
              <a:t>Crédit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Públic</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13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50505"/>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spc="3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19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Mina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15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y</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Energía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t>
            </a:r>
            <a:r>
              <a:rPr lang="en-US" sz="800" spc="1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Superintendenci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1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50505"/>
                </a:solidFill>
                <a:effectLst/>
                <a:latin typeface="Arial" panose="020B0604020202020204" pitchFamily="34" charset="0"/>
                <a:ea typeface="Arial" panose="020B0604020202020204" pitchFamily="34" charset="0"/>
                <a:cs typeface="Arial" panose="020B0604020202020204" pitchFamily="34" charset="0"/>
              </a:rPr>
              <a:t>Servicio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 </a:t>
            </a:r>
            <a:r>
              <a:rPr lang="en-US" sz="800" spc="3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Público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Domicil</a:t>
            </a:r>
            <a:r>
              <a:rPr lang="en-US" sz="800" spc="75" dirty="0">
                <a:solidFill>
                  <a:srgbClr val="282828"/>
                </a:solidFill>
                <a:effectLst/>
                <a:latin typeface="Arial" panose="020B0604020202020204" pitchFamily="34" charset="0"/>
                <a:ea typeface="Arial" panose="020B0604020202020204" pitchFamily="34" charset="0"/>
                <a:cs typeface="Arial" panose="020B0604020202020204" pitchFamily="34" charset="0"/>
              </a:rPr>
              <a:t>i</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ario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y</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Electrolim</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20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pueda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spc="19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llega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r</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50505"/>
                </a:solidFill>
                <a:effectLst/>
                <a:latin typeface="Arial" panose="020B0604020202020204" pitchFamily="34" charset="0"/>
                <a:ea typeface="Arial" panose="020B0604020202020204" pitchFamily="34" charset="0"/>
                <a:cs typeface="Arial" panose="020B0604020202020204" pitchFamily="34" charset="0"/>
              </a:rPr>
              <a:t>un</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16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solució</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a:t>
            </a:r>
            <a:r>
              <a:rPr lang="en-US" sz="800" spc="9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50505"/>
                </a:solidFill>
                <a:effectLst/>
                <a:latin typeface="Arial" panose="020B0604020202020204" pitchFamily="34" charset="0"/>
                <a:ea typeface="Arial" panose="020B0604020202020204" pitchFamily="34" charset="0"/>
                <a:cs typeface="Arial" panose="020B0604020202020204" pitchFamily="34" charset="0"/>
              </a:rPr>
              <a:t>estructura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50505"/>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191919"/>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191919"/>
                </a:solidFill>
                <a:effectLst/>
                <a:latin typeface="Arial" panose="020B0604020202020204" pitchFamily="34" charset="0"/>
                <a:ea typeface="Arial" panose="020B0604020202020204" pitchFamily="34" charset="0"/>
                <a:cs typeface="Arial" panose="020B0604020202020204" pitchFamily="34" charset="0"/>
              </a:rPr>
              <a:t>a </a:t>
            </a:r>
            <a:r>
              <a:rPr lang="en-US" sz="800" spc="-115" dirty="0">
                <a:solidFill>
                  <a:srgbClr val="191919"/>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191919"/>
                </a:solidFill>
                <a:effectLst/>
                <a:latin typeface="Arial" panose="020B0604020202020204" pitchFamily="34" charset="0"/>
                <a:ea typeface="Arial" panose="020B0604020202020204" pitchFamily="34" charset="0"/>
                <a:cs typeface="Arial" panose="020B0604020202020204" pitchFamily="34" charset="0"/>
              </a:rPr>
              <a:t>liquidació</a:t>
            </a:r>
            <a:r>
              <a:rPr lang="en-US" sz="800" dirty="0">
                <a:solidFill>
                  <a:srgbClr val="191919"/>
                </a:solidFill>
                <a:effectLst/>
                <a:latin typeface="Arial" panose="020B0604020202020204" pitchFamily="34" charset="0"/>
                <a:ea typeface="Arial" panose="020B0604020202020204" pitchFamily="34" charset="0"/>
                <a:cs typeface="Arial" panose="020B0604020202020204" pitchFamily="34" charset="0"/>
              </a:rPr>
              <a:t>n</a:t>
            </a:r>
            <a:r>
              <a:rPr lang="en-US" sz="800" spc="185" dirty="0">
                <a:solidFill>
                  <a:srgbClr val="191919"/>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191919"/>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191919"/>
                </a:solidFill>
                <a:effectLst/>
                <a:latin typeface="Arial" panose="020B0604020202020204" pitchFamily="34" charset="0"/>
                <a:ea typeface="Arial" panose="020B0604020202020204" pitchFamily="34" charset="0"/>
                <a:cs typeface="Arial" panose="020B0604020202020204" pitchFamily="34" charset="0"/>
              </a:rPr>
              <a:t>e</a:t>
            </a:r>
            <a:r>
              <a:rPr lang="en-US" sz="800" spc="40" dirty="0">
                <a:solidFill>
                  <a:srgbClr val="191919"/>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191919"/>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191919"/>
                </a:solidFill>
                <a:effectLst/>
                <a:latin typeface="Arial" panose="020B0604020202020204" pitchFamily="34" charset="0"/>
                <a:ea typeface="Arial" panose="020B0604020202020204" pitchFamily="34" charset="0"/>
                <a:cs typeface="Arial" panose="020B0604020202020204" pitchFamily="34" charset="0"/>
              </a:rPr>
              <a:t>a</a:t>
            </a:r>
            <a:r>
              <a:rPr lang="en-US" sz="800" spc="160" dirty="0">
                <a:solidFill>
                  <a:srgbClr val="191919"/>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191919"/>
                </a:solidFill>
                <a:effectLst/>
                <a:latin typeface="Arial" panose="020B0604020202020204" pitchFamily="34" charset="0"/>
                <a:ea typeface="Arial" panose="020B0604020202020204" pitchFamily="34" charset="0"/>
                <a:cs typeface="Arial" panose="020B0604020202020204" pitchFamily="34" charset="0"/>
              </a:rPr>
              <a:t>empresa:</a:t>
            </a:r>
          </a:p>
          <a:p>
            <a:pPr marL="327025" marR="59055" algn="just">
              <a:lnSpc>
                <a:spcPct val="96000"/>
              </a:lnSpc>
              <a:spcAft>
                <a:spcPts val="0"/>
              </a:spcAft>
              <a:tabLst>
                <a:tab pos="546100" algn="l"/>
              </a:tabLst>
            </a:pPr>
            <a:endParaRPr lang="en-US" sz="800" spc="65" dirty="0">
              <a:solidFill>
                <a:srgbClr val="191919"/>
              </a:solidFill>
              <a:latin typeface="Arial" panose="020B0604020202020204" pitchFamily="34" charset="0"/>
              <a:ea typeface="Arial" panose="020B0604020202020204" pitchFamily="34" charset="0"/>
              <a:cs typeface="Arial" panose="020B0604020202020204" pitchFamily="34" charset="0"/>
            </a:endParaRPr>
          </a:p>
          <a:p>
            <a:pPr marL="555625" marR="59055" indent="-228600" algn="just">
              <a:lnSpc>
                <a:spcPct val="96000"/>
              </a:lnSpc>
              <a:spcAft>
                <a:spcPts val="0"/>
              </a:spcAft>
              <a:buFont typeface="+mj-lt"/>
              <a:buAutoNum type="arabicPeriod"/>
              <a:tabLst>
                <a:tab pos="546100" algn="l"/>
              </a:tabLst>
            </a:pP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Com</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2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prime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r</a:t>
            </a:r>
            <a:r>
              <a:rPr lang="en-US" sz="800" spc="17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comentario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12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50505"/>
                </a:solidFill>
                <a:effectLst/>
                <a:latin typeface="Arial" panose="020B0604020202020204" pitchFamily="34" charset="0"/>
                <a:ea typeface="Arial" panose="020B0604020202020204" pitchFamily="34" charset="0"/>
                <a:cs typeface="Arial" panose="020B0604020202020204" pitchFamily="34" charset="0"/>
              </a:rPr>
              <a:t>important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50505"/>
                </a:solidFill>
                <a:effectLst/>
                <a:latin typeface="Arial" panose="020B0604020202020204" pitchFamily="34" charset="0"/>
                <a:ea typeface="Arial" panose="020B0604020202020204" pitchFamily="34" charset="0"/>
                <a:cs typeface="Arial" panose="020B0604020202020204" pitchFamily="34" charset="0"/>
              </a:rPr>
              <a:t>señala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r</a:t>
            </a:r>
            <a:r>
              <a:rPr lang="en-US" sz="800" spc="1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25" dirty="0">
                <a:solidFill>
                  <a:srgbClr val="050505"/>
                </a:solidFill>
                <a:effectLst/>
                <a:latin typeface="Arial" panose="020B0604020202020204" pitchFamily="34" charset="0"/>
                <a:ea typeface="Arial" panose="020B0604020202020204" pitchFamily="34" charset="0"/>
                <a:cs typeface="Arial" panose="020B0604020202020204" pitchFamily="34" charset="0"/>
              </a:rPr>
              <a:t>est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2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recomiend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 </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evalua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r</a:t>
            </a:r>
            <a:r>
              <a:rPr lang="en-US" sz="800" spc="19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el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fundament</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 </a:t>
            </a:r>
            <a:r>
              <a:rPr lang="en-US" sz="800" spc="1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lega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50505"/>
                </a:solidFill>
                <a:effectLst/>
                <a:latin typeface="Arial" panose="020B0604020202020204" pitchFamily="34" charset="0"/>
                <a:ea typeface="Times New Roman" panose="02020603050405020304" pitchFamily="18" charset="0"/>
                <a:cs typeface="Arial" panose="020B0604020202020204" pitchFamily="34" charset="0"/>
              </a:rPr>
              <a:t>y</a:t>
            </a:r>
            <a:r>
              <a:rPr lang="en-US" sz="800" spc="210" dirty="0">
                <a:solidFill>
                  <a:srgbClr val="050505"/>
                </a:solidFill>
                <a:effectLst/>
                <a:latin typeface="Arial" panose="020B0604020202020204" pitchFamily="34" charset="0"/>
                <a:ea typeface="Times New Roman" panose="02020603050405020304" pitchFamily="18" charset="0"/>
                <a:cs typeface="Arial" panose="020B0604020202020204" pitchFamily="34" charset="0"/>
              </a:rPr>
              <a:t> </a:t>
            </a:r>
            <a:r>
              <a:rPr lang="en-US" sz="800" spc="30"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14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50505"/>
                </a:solidFill>
                <a:effectLst/>
                <a:latin typeface="Arial" panose="020B0604020202020204" pitchFamily="34" charset="0"/>
                <a:ea typeface="Arial" panose="020B0604020202020204" pitchFamily="34" charset="0"/>
                <a:cs typeface="Arial" panose="020B0604020202020204" pitchFamily="34" charset="0"/>
              </a:rPr>
              <a:t>justificació</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16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e</a:t>
            </a:r>
            <a:r>
              <a:rPr lang="en-US" sz="800" spc="13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a</a:t>
            </a:r>
            <a:r>
              <a:rPr lang="en-US" sz="800" spc="11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50505"/>
                </a:solidFill>
                <a:effectLst/>
                <a:latin typeface="Arial" panose="020B0604020202020204" pitchFamily="34" charset="0"/>
                <a:ea typeface="Arial" panose="020B0604020202020204" pitchFamily="34" charset="0"/>
                <a:cs typeface="Arial" panose="020B0604020202020204" pitchFamily="34" charset="0"/>
              </a:rPr>
              <a:t>asunció</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n </a:t>
            </a:r>
            <a:r>
              <a:rPr lang="en-US" sz="800" spc="18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l </a:t>
            </a:r>
            <a:r>
              <a:rPr lang="en-US" sz="800" spc="9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50505"/>
                </a:solidFill>
                <a:effectLst/>
                <a:latin typeface="Arial" panose="020B0604020202020204" pitchFamily="34" charset="0"/>
                <a:ea typeface="Arial" panose="020B0604020202020204" pitchFamily="34" charset="0"/>
                <a:cs typeface="Arial" panose="020B0604020202020204" pitchFamily="34" charset="0"/>
              </a:rPr>
              <a:t>pasiv</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o</a:t>
            </a:r>
            <a:r>
              <a:rPr lang="en-US" sz="800" spc="-15"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50505"/>
                </a:solidFill>
                <a:effectLst/>
                <a:latin typeface="Arial" panose="020B0604020202020204" pitchFamily="34" charset="0"/>
                <a:ea typeface="Arial" panose="020B0604020202020204" pitchFamily="34" charset="0"/>
                <a:cs typeface="Arial" panose="020B0604020202020204" pitchFamily="34" charset="0"/>
              </a:rPr>
              <a:t>pensiona</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po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r</a:t>
            </a:r>
            <a:r>
              <a:rPr lang="en-US" sz="800" spc="100" dirty="0">
                <a:solidFill>
                  <a:srgbClr val="050505"/>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50505"/>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50505"/>
                </a:solidFill>
                <a:effectLst/>
                <a:latin typeface="Arial" panose="020B0604020202020204" pitchFamily="34" charset="0"/>
                <a:ea typeface="Arial" panose="020B0604020202020204" pitchFamily="34" charset="0"/>
                <a:cs typeface="Arial" panose="020B0604020202020204" pitchFamily="34" charset="0"/>
              </a:rPr>
              <a:t>s</a:t>
            </a:r>
            <a:r>
              <a:rPr lang="en-US" sz="800" spc="55" dirty="0">
                <a:solidFill>
                  <a:srgbClr val="050505"/>
                </a:solidFill>
                <a:effectLst/>
                <a:latin typeface="Arial" panose="020B0604020202020204" pitchFamily="34" charset="0"/>
                <a:ea typeface="Arial" panose="020B0604020202020204" pitchFamily="34" charset="0"/>
                <a:cs typeface="Arial" panose="020B0604020202020204" pitchFamily="34" charset="0"/>
              </a:rPr>
              <a:t> aspectos enunciados.</a:t>
            </a:r>
          </a:p>
          <a:p>
            <a:pPr marL="327025" marR="59055" algn="just">
              <a:lnSpc>
                <a:spcPct val="96000"/>
              </a:lnSpc>
              <a:spcAft>
                <a:spcPts val="0"/>
              </a:spcAft>
              <a:tabLst>
                <a:tab pos="546100" algn="l"/>
              </a:tabLst>
            </a:pPr>
            <a:endParaRPr lang="en-US" sz="800" spc="55" dirty="0">
              <a:solidFill>
                <a:srgbClr val="050505"/>
              </a:solidFill>
              <a:latin typeface="Arial" panose="020B0604020202020204" pitchFamily="34" charset="0"/>
              <a:ea typeface="Arial" panose="020B0604020202020204" pitchFamily="34" charset="0"/>
              <a:cs typeface="Arial" panose="020B0604020202020204" pitchFamily="34" charset="0"/>
            </a:endParaRPr>
          </a:p>
          <a:p>
            <a:pPr marL="555625" marR="59055" indent="-228600" algn="just">
              <a:lnSpc>
                <a:spcPct val="96000"/>
              </a:lnSpc>
              <a:spcAft>
                <a:spcPts val="0"/>
              </a:spcAft>
              <a:buFont typeface="+mj-lt"/>
              <a:buAutoNum type="arabicPeriod" startAt="2"/>
              <a:tabLst>
                <a:tab pos="546100" algn="l"/>
              </a:tabLst>
            </a:pP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Ahor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bie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4C4C4C"/>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4C4C4C"/>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i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part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á</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lisi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2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punto</a:t>
            </a:r>
            <a:r>
              <a:rPr lang="en-US" sz="800" dirty="0">
                <a:solidFill>
                  <a:srgbClr val="B5B5B5"/>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B5B5B5"/>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anterio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1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Mina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 </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Energía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Superintendenci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Se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vicio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Pú</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blico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7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Domiciliar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ios</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Electrolim</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determin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camino</a:t>
            </a:r>
            <a:r>
              <a:rPr lang="en-US" sz="800" spc="1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definitiv</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asunció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pasivo</a:t>
            </a:r>
            <a:r>
              <a:rPr lang="en-US" sz="80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reiter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est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deb</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hacers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 mediant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 </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un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Repúblic</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egún</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recomendaciones dadas</a:t>
            </a:r>
            <a:r>
              <a:rPr lang="en-US" sz="800" spc="60" dirty="0">
                <a:solidFill>
                  <a:srgbClr val="020202"/>
                </a:solidFill>
                <a:latin typeface="Arial" panose="020B0604020202020204" pitchFamily="34" charset="0"/>
                <a:ea typeface="Arial" panose="020B0604020202020204" pitchFamily="34" charset="0"/>
                <a:cs typeface="Arial" panose="020B0604020202020204" pitchFamily="34" charset="0"/>
              </a:rPr>
              <a:t>.</a:t>
            </a:r>
          </a:p>
          <a:p>
            <a:pPr algn="just">
              <a:lnSpc>
                <a:spcPts val="1200"/>
              </a:lnSpc>
              <a:spcBef>
                <a:spcPts val="70"/>
              </a:spcBef>
            </a:pPr>
            <a:endParaRPr lang="en-US" sz="800" spc="60" dirty="0">
              <a:solidFill>
                <a:srgbClr val="020202"/>
              </a:solidFill>
              <a:latin typeface="Arial" panose="020B0604020202020204" pitchFamily="34" charset="0"/>
              <a:ea typeface="Arial" panose="020B0604020202020204" pitchFamily="34" charset="0"/>
              <a:cs typeface="Arial" panose="020B0604020202020204" pitchFamily="34" charset="0"/>
            </a:endParaRPr>
          </a:p>
          <a:p>
            <a:pPr marL="526415" indent="-228600" algn="just">
              <a:buFont typeface="+mj-lt"/>
              <a:buAutoNum type="arabicPeriod" startAt="3"/>
            </a:pP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Po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otr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parte</a:t>
            </a:r>
            <a:r>
              <a:rPr lang="en-US" sz="80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11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Ministeri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Haciend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Crédit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P</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ú</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blic</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reiter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tod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cas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 </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Fondo Empresarial</a:t>
            </a:r>
            <a:r>
              <a:rPr lang="en-US" sz="800" dirty="0">
                <a:solidFill>
                  <a:srgbClr val="232323"/>
                </a:solidFill>
                <a:effectLst/>
                <a:latin typeface="Arial" panose="020B0604020202020204" pitchFamily="34" charset="0"/>
                <a:ea typeface="Arial" panose="020B0604020202020204" pitchFamily="34" charset="0"/>
                <a:cs typeface="Arial" panose="020B0604020202020204" pitchFamily="34" charset="0"/>
              </a:rPr>
              <a:t>,</a:t>
            </a:r>
            <a:r>
              <a:rPr lang="en-US" sz="800" spc="115"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seg</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ún</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establecid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artícul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22</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7</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Le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175</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3</a:t>
            </a:r>
            <a:r>
              <a:rPr lang="en-US" sz="800" spc="1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20</a:t>
            </a:r>
            <a:r>
              <a:rPr lang="en-US" sz="800" spc="45" dirty="0">
                <a:solidFill>
                  <a:srgbClr val="B5B5B5"/>
                </a:solidFill>
                <a:effectLst/>
                <a:latin typeface="Arial" panose="020B0604020202020204" pitchFamily="34" charset="0"/>
                <a:ea typeface="Arial" panose="020B0604020202020204" pitchFamily="34" charset="0"/>
                <a:cs typeface="Arial" panose="020B0604020202020204" pitchFamily="34" charset="0"/>
              </a:rPr>
              <a:t>.</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15</a:t>
            </a:r>
            <a:r>
              <a:rPr lang="en-US" sz="800"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232323"/>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pued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financiar</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la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empresa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tom</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posesió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para: pago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satisfacció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derecho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trabajadore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acoja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los</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plane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retir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voluntari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genera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pag</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la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obligacione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 </a:t>
            </a:r>
            <a:r>
              <a:rPr lang="en-US" sz="800" spc="-1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laborales y</a:t>
            </a:r>
            <a:r>
              <a:rPr lang="en-US" sz="800" spc="75" dirty="0">
                <a:solidFill>
                  <a:srgbClr val="020202"/>
                </a:solidFill>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Apoy</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 </a:t>
            </a:r>
            <a:r>
              <a:rPr lang="en-US" sz="800" spc="1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la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2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empresa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tom</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 </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posesión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p>
          <a:p>
            <a:pPr marL="297815"/>
            <a:endParaRPr lang="en-US" sz="800" spc="70" dirty="0">
              <a:solidFill>
                <a:srgbClr val="020202"/>
              </a:solidFill>
              <a:latin typeface="Arial" panose="020B0604020202020204" pitchFamily="34" charset="0"/>
              <a:ea typeface="Arial" panose="020B0604020202020204" pitchFamily="34" charset="0"/>
              <a:cs typeface="Arial" panose="020B0604020202020204" pitchFamily="34" charset="0"/>
            </a:endParaRPr>
          </a:p>
          <a:p>
            <a:pPr marL="526415" indent="-228600">
              <a:buFont typeface="+mj-lt"/>
              <a:buAutoNum type="arabicPeriod" startAt="4"/>
            </a:pP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Finalmente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com</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2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otr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alternativ</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6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atenció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pasiv</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pensiona!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cua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asciende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segú</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 </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informad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po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2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empres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$6.56</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9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millones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r>
              <a:rPr lang="en-US" sz="800" spc="2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correspond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  </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cálcul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 </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actuaria!</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septiembr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2020</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asunció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po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part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Nació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podrí</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ordenar</a:t>
            </a:r>
            <a:r>
              <a:rPr lang="en-US" sz="80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err="1">
                <a:solidFill>
                  <a:srgbClr val="2B2B2B"/>
                </a:solidFill>
                <a:effectLst/>
                <a:latin typeface="Arial" panose="020B0604020202020204" pitchFamily="34" charset="0"/>
                <a:ea typeface="Arial" panose="020B0604020202020204" pitchFamily="34" charset="0"/>
                <a:cs typeface="Arial" panose="020B0604020202020204" pitchFamily="34" charset="0"/>
              </a:rPr>
              <a:t>p</a:t>
            </a:r>
            <a:r>
              <a:rPr lang="en-US" sz="800" spc="40" dirty="0" err="1">
                <a:solidFill>
                  <a:srgbClr val="020202"/>
                </a:solidFill>
                <a:effectLst/>
                <a:latin typeface="Arial" panose="020B0604020202020204" pitchFamily="34" charset="0"/>
                <a:ea typeface="Arial" panose="020B0604020202020204" pitchFamily="34" charset="0"/>
                <a:cs typeface="Arial" panose="020B0604020202020204" pitchFamily="34" charset="0"/>
              </a:rPr>
              <a:t>ero</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5" dirty="0" err="1">
                <a:solidFill>
                  <a:srgbClr val="020202"/>
                </a:solidFill>
                <a:effectLst/>
                <a:latin typeface="Arial" panose="020B0604020202020204" pitchFamily="34" charset="0"/>
                <a:ea typeface="Arial" panose="020B0604020202020204" pitchFamily="34" charset="0"/>
                <a:cs typeface="Arial" panose="020B0604020202020204" pitchFamily="34" charset="0"/>
              </a:rPr>
              <a:t>dirigida</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 </a:t>
            </a:r>
            <a:r>
              <a:rPr lang="en-US" sz="800" spc="95" dirty="0" err="1">
                <a:solidFill>
                  <a:srgbClr val="020202"/>
                </a:solidFill>
                <a:effectLst/>
                <a:latin typeface="Arial" panose="020B0604020202020204" pitchFamily="34" charset="0"/>
                <a:ea typeface="Arial" panose="020B0604020202020204" pitchFamily="34" charset="0"/>
                <a:cs typeface="Arial" panose="020B0604020202020204" pitchFamily="34" charset="0"/>
              </a:rPr>
              <a:t>fi</a:t>
            </a:r>
            <a:r>
              <a:rPr lang="en-US" sz="800" spc="75" dirty="0" err="1">
                <a:solidFill>
                  <a:srgbClr val="020202"/>
                </a:solidFill>
                <a:effectLst/>
                <a:latin typeface="Arial" panose="020B0604020202020204" pitchFamily="34" charset="0"/>
                <a:ea typeface="Arial" panose="020B0604020202020204" pitchFamily="34" charset="0"/>
                <a:cs typeface="Arial" panose="020B0604020202020204" pitchFamily="34" charset="0"/>
              </a:rPr>
              <a:t>nancia</a:t>
            </a:r>
            <a:r>
              <a:rPr lang="en-US" sz="800" dirty="0" err="1">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costo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un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nuev</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conmutació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pensiona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persona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qued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fuer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de</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conmutació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inicial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co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fi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hay</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continuida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spc="1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1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uniformida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d </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manej</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los</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pensionado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empresa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r>
              <a:rPr lang="en-US" sz="800" spc="2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Solamente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r>
              <a:rPr lang="en-US" sz="800" spc="18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i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 </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posibl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est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opció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2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segú</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2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2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oferta</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existent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mercad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agente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aseguradore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financieros</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t>
            </a:r>
            <a:r>
              <a:rPr lang="en-US" sz="800" spc="-10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Nació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deb</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asumir</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est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pasiv</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condicione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normales</a:t>
            </a:r>
            <a:r>
              <a:rPr lang="en-US" sz="800" spc="60" dirty="0">
                <a:solidFill>
                  <a:srgbClr val="2B2B2B"/>
                </a:solidFill>
                <a:latin typeface="Arial" panose="020B0604020202020204" pitchFamily="34" charset="0"/>
                <a:ea typeface="Arial" panose="020B0604020202020204" pitchFamily="34" charset="0"/>
                <a:cs typeface="Arial" panose="020B0604020202020204" pitchFamily="34" charset="0"/>
              </a:rPr>
              <a:t>.</a:t>
            </a:r>
          </a:p>
          <a:p>
            <a:pPr marL="297815"/>
            <a:endParaRPr lang="en-US" sz="800" spc="60" dirty="0">
              <a:solidFill>
                <a:srgbClr val="2B2B2B"/>
              </a:solidFill>
              <a:effectLst/>
              <a:latin typeface="Arial" panose="020B0604020202020204" pitchFamily="34" charset="0"/>
              <a:ea typeface="Arial" panose="020B0604020202020204" pitchFamily="34" charset="0"/>
              <a:cs typeface="Arial" panose="020B0604020202020204" pitchFamily="34" charset="0"/>
            </a:endParaRPr>
          </a:p>
          <a:p>
            <a:pPr marL="297815"/>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tod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2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caso</a:t>
            </a:r>
            <a:r>
              <a:rPr lang="en-US" sz="80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aplicació</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9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cualquier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la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alternativa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descrita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a:t>
            </a:r>
            <a:r>
              <a:rPr lang="en-US" sz="800" spc="1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s </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necesario</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actualiza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12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20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cálcul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actuarla'</a:t>
            </a:r>
            <a:r>
              <a:rPr lang="en-US" sz="80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105"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2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indica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fu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 </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5" dirty="0">
                <a:solidFill>
                  <a:srgbClr val="020202"/>
                </a:solidFill>
                <a:effectLst/>
                <a:latin typeface="Arial" panose="020B0604020202020204" pitchFamily="34" charset="0"/>
                <a:ea typeface="Arial" panose="020B0604020202020204" pitchFamily="34" charset="0"/>
                <a:cs typeface="Arial" panose="020B0604020202020204" pitchFamily="34" charset="0"/>
              </a:rPr>
              <a:t>aprobad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po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2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Superintendencia</a:t>
            </a:r>
            <a:r>
              <a:rPr lang="en-US" sz="800" dirty="0">
                <a:solidFill>
                  <a:srgbClr val="3D3D3D"/>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3D3D3D"/>
                </a:solidFill>
                <a:effectLst/>
                <a:latin typeface="Arial" panose="020B0604020202020204" pitchFamily="34" charset="0"/>
                <a:ea typeface="Arial" panose="020B0604020202020204" pitchFamily="34" charset="0"/>
                <a:cs typeface="Arial" panose="020B0604020202020204" pitchFamily="34" charset="0"/>
              </a:rPr>
              <a:t> </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 </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que</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cuent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co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2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vist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6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buen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13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un</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entida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teng</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 </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competenci</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par</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1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ta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11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fin</a:t>
            </a:r>
            <a:r>
              <a:rPr lang="en-US" sz="80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40" dirty="0">
                <a:solidFill>
                  <a:srgbClr val="2B2B2B"/>
                </a:solidFill>
                <a:effectLst/>
                <a:latin typeface="Arial" panose="020B0604020202020204" pitchFamily="34" charset="0"/>
                <a:ea typeface="Arial" panose="020B0604020202020204" pitchFamily="34" charset="0"/>
                <a:cs typeface="Arial" panose="020B0604020202020204" pitchFamily="34" charset="0"/>
              </a:rPr>
              <a:t> </a:t>
            </a:r>
            <a:r>
              <a:rPr lang="en-US" sz="800" spc="90" dirty="0">
                <a:solidFill>
                  <a:srgbClr val="020202"/>
                </a:solidFill>
                <a:effectLst/>
                <a:latin typeface="Arial" panose="020B0604020202020204" pitchFamily="34" charset="0"/>
                <a:ea typeface="Arial" panose="020B0604020202020204" pitchFamily="34" charset="0"/>
                <a:cs typeface="Arial" panose="020B0604020202020204" pitchFamily="34" charset="0"/>
              </a:rPr>
              <a:t>qu</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permita</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evidencia</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r</a:t>
            </a:r>
            <a:r>
              <a:rPr lang="en-US" sz="800" spc="14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spc="50" dirty="0">
                <a:solidFill>
                  <a:srgbClr val="020202"/>
                </a:solidFill>
                <a:effectLst/>
                <a:latin typeface="Arial" panose="020B0604020202020204" pitchFamily="34" charset="0"/>
                <a:ea typeface="Arial" panose="020B0604020202020204" pitchFamily="34" charset="0"/>
                <a:cs typeface="Arial" panose="020B0604020202020204" pitchFamily="34" charset="0"/>
              </a:rPr>
              <a:t> impact</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acuerd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3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45" dirty="0">
                <a:solidFill>
                  <a:srgbClr val="020202"/>
                </a:solidFill>
                <a:effectLst/>
                <a:latin typeface="Arial" panose="020B0604020202020204" pitchFamily="34" charset="0"/>
                <a:ea typeface="Arial" panose="020B0604020202020204" pitchFamily="34" charset="0"/>
                <a:cs typeface="Arial" panose="020B0604020202020204" pitchFamily="34" charset="0"/>
              </a:rPr>
              <a:t>co</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14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11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establecid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o</a:t>
            </a:r>
            <a:r>
              <a:rPr lang="en-US" sz="800" spc="-7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n</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35" dirty="0">
                <a:solidFill>
                  <a:srgbClr val="020202"/>
                </a:solidFill>
                <a:effectLst/>
                <a:latin typeface="Arial" panose="020B0604020202020204" pitchFamily="34" charset="0"/>
                <a:ea typeface="Arial" panose="020B0604020202020204" pitchFamily="34" charset="0"/>
                <a:cs typeface="Arial" panose="020B0604020202020204" pitchFamily="34" charset="0"/>
              </a:rPr>
              <a:t>l</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a</a:t>
            </a:r>
            <a:r>
              <a:rPr lang="en-US" sz="800" spc="9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25" dirty="0">
                <a:solidFill>
                  <a:srgbClr val="020202"/>
                </a:solidFill>
                <a:effectLst/>
                <a:latin typeface="Arial" panose="020B0604020202020204" pitchFamily="34" charset="0"/>
                <a:ea typeface="Arial" panose="020B0604020202020204" pitchFamily="34" charset="0"/>
                <a:cs typeface="Arial" panose="020B0604020202020204" pitchFamily="34" charset="0"/>
              </a:rPr>
              <a:t>Le</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y</a:t>
            </a:r>
            <a:r>
              <a:rPr lang="en-US" sz="800" spc="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135" dirty="0">
                <a:solidFill>
                  <a:srgbClr val="020202"/>
                </a:solidFill>
                <a:effectLst/>
                <a:latin typeface="Arial" panose="020B0604020202020204" pitchFamily="34" charset="0"/>
                <a:ea typeface="Arial" panose="020B0604020202020204" pitchFamily="34" charset="0"/>
                <a:cs typeface="Arial" panose="020B0604020202020204" pitchFamily="34" charset="0"/>
              </a:rPr>
              <a:t>81</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9</a:t>
            </a:r>
            <a:r>
              <a:rPr lang="en-US" sz="800" spc="155"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70" dirty="0">
                <a:solidFill>
                  <a:srgbClr val="020202"/>
                </a:solidFill>
                <a:effectLst/>
                <a:latin typeface="Arial" panose="020B0604020202020204" pitchFamily="34" charset="0"/>
                <a:ea typeface="Arial" panose="020B0604020202020204" pitchFamily="34" charset="0"/>
                <a:cs typeface="Arial" panose="020B0604020202020204" pitchFamily="34" charset="0"/>
              </a:rPr>
              <a:t>d</a:t>
            </a:r>
            <a:r>
              <a:rPr lang="en-US" sz="800" dirty="0">
                <a:solidFill>
                  <a:srgbClr val="020202"/>
                </a:solidFill>
                <a:effectLst/>
                <a:latin typeface="Arial" panose="020B0604020202020204" pitchFamily="34" charset="0"/>
                <a:ea typeface="Arial" panose="020B0604020202020204" pitchFamily="34" charset="0"/>
                <a:cs typeface="Arial" panose="020B0604020202020204" pitchFamily="34" charset="0"/>
              </a:rPr>
              <a:t>e</a:t>
            </a:r>
            <a:r>
              <a:rPr lang="en-US" sz="800" spc="60" dirty="0">
                <a:solidFill>
                  <a:srgbClr val="020202"/>
                </a:solidFill>
                <a:effectLst/>
                <a:latin typeface="Arial" panose="020B0604020202020204" pitchFamily="34" charset="0"/>
                <a:ea typeface="Arial" panose="020B0604020202020204" pitchFamily="34" charset="0"/>
                <a:cs typeface="Arial" panose="020B0604020202020204" pitchFamily="34" charset="0"/>
              </a:rPr>
              <a:t> </a:t>
            </a:r>
            <a:r>
              <a:rPr lang="en-US" sz="800" spc="85" dirty="0">
                <a:solidFill>
                  <a:srgbClr val="020202"/>
                </a:solidFill>
                <a:effectLst/>
                <a:latin typeface="Arial" panose="020B0604020202020204" pitchFamily="34" charset="0"/>
                <a:ea typeface="Arial" panose="020B0604020202020204" pitchFamily="34" charset="0"/>
                <a:cs typeface="Arial" panose="020B0604020202020204" pitchFamily="34" charset="0"/>
              </a:rPr>
              <a:t>2003.</a:t>
            </a:r>
            <a:endParaRPr lang="es-CO" sz="8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2146783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828260" y="1414130"/>
            <a:ext cx="5911703" cy="478465"/>
          </a:xfrm>
          <a:prstGeom prst="rect">
            <a:avLst/>
          </a:prstGeom>
          <a:noFill/>
        </p:spPr>
        <p:txBody>
          <a:bodyPr wrap="square" rtlCol="0">
            <a:spAutoFit/>
          </a:bodyPr>
          <a:lstStyle/>
          <a:p>
            <a:endParaRPr lang="es-CO" dirty="0"/>
          </a:p>
        </p:txBody>
      </p:sp>
      <p:pic>
        <p:nvPicPr>
          <p:cNvPr id="6" name="Imagen 5"/>
          <p:cNvPicPr>
            <a:picLocks noChangeAspect="1"/>
          </p:cNvPicPr>
          <p:nvPr/>
        </p:nvPicPr>
        <p:blipFill>
          <a:blip r:embed="rId2"/>
          <a:stretch>
            <a:fillRect/>
          </a:stretch>
        </p:blipFill>
        <p:spPr>
          <a:xfrm>
            <a:off x="107576" y="143690"/>
            <a:ext cx="11936378" cy="6622869"/>
          </a:xfrm>
          <a:prstGeom prst="rect">
            <a:avLst/>
          </a:prstGeom>
        </p:spPr>
      </p:pic>
    </p:spTree>
    <p:extLst>
      <p:ext uri="{BB962C8B-B14F-4D97-AF65-F5344CB8AC3E}">
        <p14:creationId xmlns:p14="http://schemas.microsoft.com/office/powerpoint/2010/main" val="123692988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01FD83C-E41B-4AED-A490-310556B62139}"/>
              </a:ext>
            </a:extLst>
          </p:cNvPr>
          <p:cNvSpPr txBox="1"/>
          <p:nvPr/>
        </p:nvSpPr>
        <p:spPr>
          <a:xfrm>
            <a:off x="3864449" y="143967"/>
            <a:ext cx="4731391" cy="707886"/>
          </a:xfrm>
          <a:prstGeom prst="rect">
            <a:avLst/>
          </a:prstGeom>
          <a:noFill/>
        </p:spPr>
        <p:txBody>
          <a:bodyPr wrap="square" rtlCol="0">
            <a:spAutoFit/>
          </a:bodyPr>
          <a:lstStyle/>
          <a:p>
            <a:pPr algn="ctr"/>
            <a:r>
              <a:rPr lang="es-CO" sz="2000" b="1" dirty="0">
                <a:solidFill>
                  <a:srgbClr val="FF0000"/>
                </a:solidFill>
                <a:latin typeface="Arial" panose="020B0604020202020204" pitchFamily="34" charset="0"/>
                <a:cs typeface="Arial" panose="020B0604020202020204" pitchFamily="34" charset="0"/>
              </a:rPr>
              <a:t>PLAN DE ACCION PASIVO LABORAL  ENERO 2024</a:t>
            </a:r>
          </a:p>
        </p:txBody>
      </p:sp>
      <p:sp>
        <p:nvSpPr>
          <p:cNvPr id="5" name="CuadroTexto 4">
            <a:extLst>
              <a:ext uri="{FF2B5EF4-FFF2-40B4-BE49-F238E27FC236}">
                <a16:creationId xmlns:a16="http://schemas.microsoft.com/office/drawing/2014/main" id="{7A6A9ADA-BB7F-47C0-B748-F72F4B89B341}"/>
              </a:ext>
            </a:extLst>
          </p:cNvPr>
          <p:cNvSpPr txBox="1"/>
          <p:nvPr/>
        </p:nvSpPr>
        <p:spPr>
          <a:xfrm>
            <a:off x="823519" y="956345"/>
            <a:ext cx="10544961" cy="707886"/>
          </a:xfrm>
          <a:prstGeom prst="rect">
            <a:avLst/>
          </a:prstGeom>
          <a:noFill/>
          <a:ln w="12700">
            <a:solidFill>
              <a:schemeClr val="tx1"/>
            </a:solidFill>
          </a:ln>
        </p:spPr>
        <p:txBody>
          <a:bodyPr wrap="square" rtlCol="0">
            <a:spAutoFit/>
          </a:bodyPr>
          <a:lstStyle/>
          <a:p>
            <a:pPr algn="ctr"/>
            <a:r>
              <a:rPr lang="es-CO" sz="2000" b="1" dirty="0">
                <a:solidFill>
                  <a:srgbClr val="FF0000"/>
                </a:solidFill>
                <a:latin typeface="Arial" panose="020B0604020202020204" pitchFamily="34" charset="0"/>
                <a:cs typeface="Arial" panose="020B0604020202020204" pitchFamily="34" charset="0"/>
              </a:rPr>
              <a:t>OBJETIVO: </a:t>
            </a:r>
            <a:r>
              <a:rPr lang="es-CO" sz="2000" dirty="0">
                <a:latin typeface="Arial" panose="020B0604020202020204" pitchFamily="34" charset="0"/>
                <a:ea typeface="Tahoma" panose="020B0604030504040204" pitchFamily="34" charset="0"/>
                <a:cs typeface="Arial" panose="020B0604020202020204" pitchFamily="34" charset="0"/>
              </a:rPr>
              <a:t>Mecanismo para normalizar el pasivo pensional y pago de las obligaciones laborales</a:t>
            </a:r>
            <a:r>
              <a:rPr lang="es-CO" sz="2000" b="1" dirty="0">
                <a:solidFill>
                  <a:srgbClr val="FF0000"/>
                </a:solidFill>
                <a:latin typeface="Arial" panose="020B0604020202020204" pitchFamily="34" charset="0"/>
                <a:cs typeface="Arial" panose="020B0604020202020204" pitchFamily="34" charset="0"/>
              </a:rPr>
              <a:t> </a:t>
            </a:r>
          </a:p>
        </p:txBody>
      </p:sp>
      <p:graphicFrame>
        <p:nvGraphicFramePr>
          <p:cNvPr id="7" name="Tabla 7">
            <a:extLst>
              <a:ext uri="{FF2B5EF4-FFF2-40B4-BE49-F238E27FC236}">
                <a16:creationId xmlns:a16="http://schemas.microsoft.com/office/drawing/2014/main" id="{0F080AC9-5FEB-4C1B-BAFD-5B31B5EBDD5B}"/>
              </a:ext>
            </a:extLst>
          </p:cNvPr>
          <p:cNvGraphicFramePr>
            <a:graphicFrameLocks noGrp="1"/>
          </p:cNvGraphicFramePr>
          <p:nvPr>
            <p:extLst>
              <p:ext uri="{D42A27DB-BD31-4B8C-83A1-F6EECF244321}">
                <p14:modId xmlns:p14="http://schemas.microsoft.com/office/powerpoint/2010/main" val="1386146157"/>
              </p:ext>
            </p:extLst>
          </p:nvPr>
        </p:nvGraphicFramePr>
        <p:xfrm>
          <a:off x="631269" y="1873215"/>
          <a:ext cx="10929459" cy="4902200"/>
        </p:xfrm>
        <a:graphic>
          <a:graphicData uri="http://schemas.openxmlformats.org/drawingml/2006/table">
            <a:tbl>
              <a:tblPr firstRow="1" bandRow="1">
                <a:tableStyleId>{5C22544A-7EE6-4342-B048-85BDC9FD1C3A}</a:tableStyleId>
              </a:tblPr>
              <a:tblGrid>
                <a:gridCol w="736834">
                  <a:extLst>
                    <a:ext uri="{9D8B030D-6E8A-4147-A177-3AD203B41FA5}">
                      <a16:colId xmlns:a16="http://schemas.microsoft.com/office/drawing/2014/main" val="1416881267"/>
                    </a:ext>
                  </a:extLst>
                </a:gridCol>
                <a:gridCol w="2876726">
                  <a:extLst>
                    <a:ext uri="{9D8B030D-6E8A-4147-A177-3AD203B41FA5}">
                      <a16:colId xmlns:a16="http://schemas.microsoft.com/office/drawing/2014/main" val="2256257444"/>
                    </a:ext>
                  </a:extLst>
                </a:gridCol>
                <a:gridCol w="2051468">
                  <a:extLst>
                    <a:ext uri="{9D8B030D-6E8A-4147-A177-3AD203B41FA5}">
                      <a16:colId xmlns:a16="http://schemas.microsoft.com/office/drawing/2014/main" val="798621154"/>
                    </a:ext>
                  </a:extLst>
                </a:gridCol>
                <a:gridCol w="2387006">
                  <a:extLst>
                    <a:ext uri="{9D8B030D-6E8A-4147-A177-3AD203B41FA5}">
                      <a16:colId xmlns:a16="http://schemas.microsoft.com/office/drawing/2014/main" val="2958981290"/>
                    </a:ext>
                  </a:extLst>
                </a:gridCol>
                <a:gridCol w="2877425">
                  <a:extLst>
                    <a:ext uri="{9D8B030D-6E8A-4147-A177-3AD203B41FA5}">
                      <a16:colId xmlns:a16="http://schemas.microsoft.com/office/drawing/2014/main" val="1228090348"/>
                    </a:ext>
                  </a:extLst>
                </a:gridCol>
              </a:tblGrid>
              <a:tr h="370840">
                <a:tc>
                  <a:txBody>
                    <a:bodyPr/>
                    <a:lstStyle/>
                    <a:p>
                      <a:pPr algn="ctr"/>
                      <a:r>
                        <a:rPr lang="es-CO" sz="1200" dirty="0">
                          <a:solidFill>
                            <a:srgbClr val="FF0000"/>
                          </a:solidFill>
                          <a:latin typeface="Arial" panose="020B0604020202020204" pitchFamily="34" charset="0"/>
                          <a:cs typeface="Arial" panose="020B0604020202020204" pitchFamily="34" charset="0"/>
                        </a:rPr>
                        <a:t>ITEM</a:t>
                      </a:r>
                    </a:p>
                  </a:txBody>
                  <a:tcPr/>
                </a:tc>
                <a:tc>
                  <a:txBody>
                    <a:bodyPr/>
                    <a:lstStyle/>
                    <a:p>
                      <a:pPr algn="ctr"/>
                      <a:r>
                        <a:rPr lang="es-CO" sz="1200" dirty="0">
                          <a:solidFill>
                            <a:srgbClr val="FF0000"/>
                          </a:solidFill>
                          <a:latin typeface="Arial" panose="020B0604020202020204" pitchFamily="34" charset="0"/>
                          <a:cs typeface="Arial" panose="020B0604020202020204" pitchFamily="34" charset="0"/>
                        </a:rPr>
                        <a:t>ACTIVIDAD</a:t>
                      </a:r>
                    </a:p>
                  </a:txBody>
                  <a:tcPr/>
                </a:tc>
                <a:tc>
                  <a:txBody>
                    <a:bodyPr/>
                    <a:lstStyle/>
                    <a:p>
                      <a:pPr algn="ctr"/>
                      <a:r>
                        <a:rPr lang="es-CO" sz="1200" dirty="0">
                          <a:solidFill>
                            <a:srgbClr val="FF0000"/>
                          </a:solidFill>
                          <a:latin typeface="Arial" panose="020B0604020202020204" pitchFamily="34" charset="0"/>
                          <a:cs typeface="Arial" panose="020B0604020202020204" pitchFamily="34" charset="0"/>
                        </a:rPr>
                        <a:t>AVANCE</a:t>
                      </a:r>
                    </a:p>
                  </a:txBody>
                  <a:tcPr/>
                </a:tc>
                <a:tc>
                  <a:txBody>
                    <a:bodyPr/>
                    <a:lstStyle/>
                    <a:p>
                      <a:pPr algn="ctr"/>
                      <a:r>
                        <a:rPr lang="es-CO" sz="1200" dirty="0">
                          <a:solidFill>
                            <a:srgbClr val="FF0000"/>
                          </a:solidFill>
                          <a:latin typeface="Arial" panose="020B0604020202020204" pitchFamily="34" charset="0"/>
                          <a:cs typeface="Arial" panose="020B0604020202020204" pitchFamily="34" charset="0"/>
                        </a:rPr>
                        <a:t>RESPONSABLE</a:t>
                      </a:r>
                    </a:p>
                  </a:txBody>
                  <a:tcPr/>
                </a:tc>
                <a:tc>
                  <a:txBody>
                    <a:bodyPr/>
                    <a:lstStyle/>
                    <a:p>
                      <a:pPr algn="ctr"/>
                      <a:r>
                        <a:rPr lang="es-CO" sz="1200" dirty="0">
                          <a:solidFill>
                            <a:srgbClr val="FF0000"/>
                          </a:solidFill>
                          <a:latin typeface="Arial" panose="020B0604020202020204" pitchFamily="34" charset="0"/>
                          <a:cs typeface="Arial" panose="020B0604020202020204" pitchFamily="34" charset="0"/>
                        </a:rPr>
                        <a:t>RESULTADO</a:t>
                      </a:r>
                    </a:p>
                  </a:txBody>
                  <a:tcPr/>
                </a:tc>
                <a:extLst>
                  <a:ext uri="{0D108BD9-81ED-4DB2-BD59-A6C34878D82A}">
                    <a16:rowId xmlns:a16="http://schemas.microsoft.com/office/drawing/2014/main" val="2873379007"/>
                  </a:ext>
                </a:extLst>
              </a:tr>
              <a:tr h="370840">
                <a:tc>
                  <a:txBody>
                    <a:bodyPr/>
                    <a:lstStyle/>
                    <a:p>
                      <a:pPr algn="ctr">
                        <a:lnSpc>
                          <a:spcPct val="100000"/>
                        </a:lnSpc>
                      </a:pPr>
                      <a:r>
                        <a:rPr lang="es-CO" sz="1100" dirty="0">
                          <a:latin typeface="Arial" panose="020B0604020202020204" pitchFamily="34" charset="0"/>
                          <a:cs typeface="Arial" panose="020B0604020202020204" pitchFamily="34" charset="0"/>
                        </a:rPr>
                        <a:t>1</a:t>
                      </a:r>
                    </a:p>
                  </a:txBody>
                  <a:tcPr anchor="ctr"/>
                </a:tc>
                <a:tc>
                  <a:txBody>
                    <a:bodyPr/>
                    <a:lstStyle/>
                    <a:p>
                      <a:pPr algn="l"/>
                      <a:r>
                        <a:rPr lang="es-CO" sz="1100" dirty="0">
                          <a:latin typeface="Arial" panose="020B0604020202020204" pitchFamily="34" charset="0"/>
                          <a:cs typeface="Arial" panose="020B0604020202020204" pitchFamily="34" charset="0"/>
                        </a:rPr>
                        <a:t>Actualización pasivo laboral.</a:t>
                      </a:r>
                    </a:p>
                  </a:txBody>
                  <a:tcPr anchor="ctr"/>
                </a:tc>
                <a:tc>
                  <a:txBody>
                    <a:bodyPr/>
                    <a:lstStyle/>
                    <a:p>
                      <a:r>
                        <a:rPr lang="es-CO" sz="1100" dirty="0">
                          <a:latin typeface="Arial" panose="020B0604020202020204" pitchFamily="34" charset="0"/>
                          <a:cs typeface="Arial" panose="020B0604020202020204" pitchFamily="34" charset="0"/>
                        </a:rPr>
                        <a:t>En proceso</a:t>
                      </a:r>
                    </a:p>
                  </a:txBody>
                  <a:tcPr anchor="ctr"/>
                </a:tc>
                <a:tc>
                  <a:txBody>
                    <a:bodyPr/>
                    <a:lstStyle/>
                    <a:p>
                      <a:r>
                        <a:rPr lang="es-CO" sz="1100" dirty="0">
                          <a:latin typeface="Arial" panose="020B0604020202020204" pitchFamily="34" charset="0"/>
                          <a:cs typeface="Arial" panose="020B0604020202020204" pitchFamily="34" charset="0"/>
                        </a:rPr>
                        <a:t>Electrolima</a:t>
                      </a:r>
                    </a:p>
                  </a:txBody>
                  <a:tcPr anchor="ctr"/>
                </a:tc>
                <a:tc>
                  <a:txBody>
                    <a:bodyPr/>
                    <a:lstStyle/>
                    <a:p>
                      <a:endParaRPr lang="es-CO" dirty="0"/>
                    </a:p>
                  </a:txBody>
                  <a:tcPr anchor="ctr"/>
                </a:tc>
                <a:extLst>
                  <a:ext uri="{0D108BD9-81ED-4DB2-BD59-A6C34878D82A}">
                    <a16:rowId xmlns:a16="http://schemas.microsoft.com/office/drawing/2014/main" val="1796929760"/>
                  </a:ext>
                </a:extLst>
              </a:tr>
              <a:tr h="370840">
                <a:tc>
                  <a:txBody>
                    <a:bodyPr/>
                    <a:lstStyle/>
                    <a:p>
                      <a:pPr algn="ctr">
                        <a:lnSpc>
                          <a:spcPct val="200000"/>
                        </a:lnSpc>
                      </a:pPr>
                      <a:r>
                        <a:rPr lang="es-CO" sz="1100" dirty="0">
                          <a:latin typeface="Arial" panose="020B0604020202020204" pitchFamily="34" charset="0"/>
                          <a:cs typeface="Arial" panose="020B0604020202020204" pitchFamily="34" charset="0"/>
                        </a:rPr>
                        <a:t>2</a:t>
                      </a:r>
                    </a:p>
                  </a:txBody>
                  <a:tcPr anchor="ctr"/>
                </a:tc>
                <a:tc>
                  <a:txBody>
                    <a:bodyPr/>
                    <a:lstStyle/>
                    <a:p>
                      <a:pPr algn="l"/>
                      <a:r>
                        <a:rPr lang="es-CO" sz="1100" dirty="0">
                          <a:latin typeface="Arial" panose="020B0604020202020204" pitchFamily="34" charset="0"/>
                          <a:cs typeface="Arial" panose="020B0604020202020204" pitchFamily="34" charset="0"/>
                        </a:rPr>
                        <a:t>Aprobación Calculo Actuarial.</a:t>
                      </a:r>
                    </a:p>
                  </a:txBody>
                  <a:tcPr anchor="ctr"/>
                </a:tc>
                <a:tc>
                  <a:txBody>
                    <a:bodyPr/>
                    <a:lstStyle/>
                    <a:p>
                      <a:endParaRPr lang="es-CO" sz="1100" dirty="0">
                        <a:latin typeface="Arial" panose="020B0604020202020204" pitchFamily="34" charset="0"/>
                        <a:cs typeface="Arial" panose="020B0604020202020204" pitchFamily="34" charset="0"/>
                      </a:endParaRPr>
                    </a:p>
                  </a:txBody>
                  <a:tcPr anchor="ctr"/>
                </a:tc>
                <a:tc>
                  <a:txBody>
                    <a:bodyPr/>
                    <a:lstStyle/>
                    <a:p>
                      <a:r>
                        <a:rPr lang="es-CO" sz="1100" dirty="0">
                          <a:latin typeface="Arial" panose="020B0604020202020204" pitchFamily="34" charset="0"/>
                          <a:cs typeface="Arial" panose="020B0604020202020204" pitchFamily="34" charset="0"/>
                        </a:rPr>
                        <a:t>Electrolima / Superservicios</a:t>
                      </a:r>
                    </a:p>
                  </a:txBody>
                  <a:tcPr anchor="ctr"/>
                </a:tc>
                <a:tc>
                  <a:txBody>
                    <a:bodyPr/>
                    <a:lstStyle/>
                    <a:p>
                      <a:endParaRPr lang="es-CO" dirty="0"/>
                    </a:p>
                  </a:txBody>
                  <a:tcPr anchor="ctr"/>
                </a:tc>
                <a:extLst>
                  <a:ext uri="{0D108BD9-81ED-4DB2-BD59-A6C34878D82A}">
                    <a16:rowId xmlns:a16="http://schemas.microsoft.com/office/drawing/2014/main" val="3182553696"/>
                  </a:ext>
                </a:extLst>
              </a:tr>
              <a:tr h="370840">
                <a:tc>
                  <a:txBody>
                    <a:bodyPr/>
                    <a:lstStyle/>
                    <a:p>
                      <a:pPr algn="ctr">
                        <a:lnSpc>
                          <a:spcPct val="250000"/>
                        </a:lnSpc>
                      </a:pPr>
                      <a:r>
                        <a:rPr lang="es-CO" sz="1100" dirty="0">
                          <a:latin typeface="Arial" panose="020B0604020202020204" pitchFamily="34" charset="0"/>
                          <a:cs typeface="Arial" panose="020B0604020202020204" pitchFamily="34" charset="0"/>
                        </a:rPr>
                        <a:t>3</a:t>
                      </a:r>
                    </a:p>
                  </a:txBody>
                  <a:tcPr anchor="ctr"/>
                </a:tc>
                <a:tc>
                  <a:txBody>
                    <a:bodyPr/>
                    <a:lstStyle/>
                    <a:p>
                      <a:pPr algn="l"/>
                      <a:r>
                        <a:rPr lang="es-CO" sz="1100" dirty="0">
                          <a:latin typeface="Arial" panose="020B0604020202020204" pitchFamily="34" charset="0"/>
                          <a:cs typeface="Arial" panose="020B0604020202020204" pitchFamily="34" charset="0"/>
                        </a:rPr>
                        <a:t>Pasivo Pensional:</a:t>
                      </a:r>
                    </a:p>
                    <a:p>
                      <a:pPr marL="342900" indent="-342900" algn="just">
                        <a:buFont typeface="+mj-lt"/>
                        <a:buAutoNum type="arabicPeriod"/>
                      </a:pPr>
                      <a:r>
                        <a:rPr lang="es-CO" sz="1100" dirty="0">
                          <a:latin typeface="Arial" panose="020B0604020202020204" pitchFamily="34" charset="0"/>
                          <a:cs typeface="Arial" panose="020B0604020202020204" pitchFamily="34" charset="0"/>
                        </a:rPr>
                        <a:t>UGGP</a:t>
                      </a:r>
                    </a:p>
                    <a:p>
                      <a:pPr marL="342900" indent="-342900" algn="just">
                        <a:buFont typeface="+mj-lt"/>
                        <a:buAutoNum type="arabicPeriod"/>
                      </a:pPr>
                      <a:r>
                        <a:rPr lang="es-CO" sz="1100" dirty="0">
                          <a:latin typeface="Arial" panose="020B0604020202020204" pitchFamily="34" charset="0"/>
                          <a:cs typeface="Arial" panose="020B0604020202020204" pitchFamily="34" charset="0"/>
                        </a:rPr>
                        <a:t>Posible Conmutación Pensional</a:t>
                      </a:r>
                    </a:p>
                    <a:p>
                      <a:pPr marL="0" indent="0" algn="l">
                        <a:buFont typeface="+mj-lt"/>
                        <a:buNone/>
                      </a:pPr>
                      <a:r>
                        <a:rPr lang="es-CO" sz="1100" dirty="0">
                          <a:latin typeface="Arial" panose="020B0604020202020204" pitchFamily="34" charset="0"/>
                          <a:cs typeface="Arial" panose="020B0604020202020204" pitchFamily="34" charset="0"/>
                        </a:rPr>
                        <a:t>2.1    Cotización COLPENSIONES y Otros.</a:t>
                      </a:r>
                    </a:p>
                    <a:p>
                      <a:pPr marL="0" indent="0" algn="l">
                        <a:buFont typeface="+mj-lt"/>
                        <a:buNone/>
                      </a:pPr>
                      <a:endParaRPr lang="es-CO" sz="1100" dirty="0">
                        <a:latin typeface="Arial" panose="020B0604020202020204" pitchFamily="34" charset="0"/>
                        <a:cs typeface="Arial" panose="020B0604020202020204" pitchFamily="34" charset="0"/>
                      </a:endParaRPr>
                    </a:p>
                  </a:txBody>
                  <a:tcPr anchor="ctr"/>
                </a:tc>
                <a:tc>
                  <a:txBody>
                    <a:bodyPr/>
                    <a:lstStyle/>
                    <a:p>
                      <a:pPr algn="ctr"/>
                      <a:endParaRPr lang="es-CO" sz="1100" dirty="0">
                        <a:latin typeface="Arial" panose="020B0604020202020204" pitchFamily="34" charset="0"/>
                        <a:cs typeface="Arial" panose="020B0604020202020204" pitchFamily="34" charset="0"/>
                      </a:endParaRPr>
                    </a:p>
                    <a:p>
                      <a:pPr algn="ctr"/>
                      <a:endParaRPr lang="es-CO" sz="1100" dirty="0">
                        <a:latin typeface="Arial" panose="020B0604020202020204" pitchFamily="34" charset="0"/>
                        <a:cs typeface="Arial" panose="020B0604020202020204" pitchFamily="34" charset="0"/>
                      </a:endParaRPr>
                    </a:p>
                    <a:p>
                      <a:pPr algn="l"/>
                      <a:r>
                        <a:rPr lang="es-CO" sz="1100" dirty="0">
                          <a:latin typeface="Arial" panose="020B0604020202020204" pitchFamily="34" charset="0"/>
                          <a:cs typeface="Arial" panose="020B0604020202020204" pitchFamily="34" charset="0"/>
                        </a:rPr>
                        <a:t>2.1 En proceso Colpensiones</a:t>
                      </a:r>
                    </a:p>
                  </a:txBody>
                  <a:tcPr anchor="ctr"/>
                </a:tc>
                <a:tc>
                  <a:txBody>
                    <a:bodyPr/>
                    <a:lstStyle/>
                    <a:p>
                      <a:r>
                        <a:rPr lang="es-CO" sz="1100" dirty="0">
                          <a:latin typeface="Arial" panose="020B0604020202020204" pitchFamily="34" charset="0"/>
                          <a:cs typeface="Arial" panose="020B0604020202020204" pitchFamily="34" charset="0"/>
                        </a:rPr>
                        <a:t>Electrolima</a:t>
                      </a:r>
                    </a:p>
                  </a:txBody>
                  <a:tcPr anchor="ctr"/>
                </a:tc>
                <a:tc>
                  <a:txBody>
                    <a:bodyPr/>
                    <a:lstStyle/>
                    <a:p>
                      <a:endParaRPr lang="es-CO" dirty="0"/>
                    </a:p>
                  </a:txBody>
                  <a:tcPr anchor="ctr"/>
                </a:tc>
                <a:extLst>
                  <a:ext uri="{0D108BD9-81ED-4DB2-BD59-A6C34878D82A}">
                    <a16:rowId xmlns:a16="http://schemas.microsoft.com/office/drawing/2014/main" val="3166289648"/>
                  </a:ext>
                </a:extLst>
              </a:tr>
              <a:tr h="370840">
                <a:tc>
                  <a:txBody>
                    <a:bodyPr/>
                    <a:lstStyle/>
                    <a:p>
                      <a:pPr algn="ctr">
                        <a:lnSpc>
                          <a:spcPct val="150000"/>
                        </a:lnSpc>
                      </a:pPr>
                      <a:r>
                        <a:rPr lang="es-CO" sz="1100" dirty="0">
                          <a:latin typeface="Arial" panose="020B0604020202020204" pitchFamily="34" charset="0"/>
                          <a:cs typeface="Arial" panose="020B0604020202020204" pitchFamily="34" charset="0"/>
                        </a:rPr>
                        <a:t>4</a:t>
                      </a:r>
                    </a:p>
                  </a:txBody>
                  <a:tcPr anchor="ctr"/>
                </a:tc>
                <a:tc>
                  <a:txBody>
                    <a:bodyPr/>
                    <a:lstStyle/>
                    <a:p>
                      <a:pPr algn="just"/>
                      <a:r>
                        <a:rPr lang="es-CO" sz="1100" dirty="0">
                          <a:latin typeface="Arial" panose="020B0604020202020204" pitchFamily="34" charset="0"/>
                          <a:cs typeface="Arial" panose="020B0604020202020204" pitchFamily="34" charset="0"/>
                        </a:rPr>
                        <a:t>Evaluar fundamento legal y justificación de la asunción. </a:t>
                      </a:r>
                    </a:p>
                  </a:txBody>
                  <a:tcPr anchor="ctr"/>
                </a:tc>
                <a:tc>
                  <a:txBody>
                    <a:bodyPr/>
                    <a:lstStyle/>
                    <a:p>
                      <a:pPr algn="l"/>
                      <a:r>
                        <a:rPr lang="es-CO" sz="1100" dirty="0">
                          <a:latin typeface="Arial" panose="020B0604020202020204" pitchFamily="34" charset="0"/>
                          <a:cs typeface="Arial" panose="020B0604020202020204" pitchFamily="34" charset="0"/>
                        </a:rPr>
                        <a:t>En  proceso</a:t>
                      </a:r>
                    </a:p>
                  </a:txBody>
                  <a:tcPr anchor="ctr"/>
                </a:tc>
                <a:tc>
                  <a:txBody>
                    <a:bodyPr/>
                    <a:lstStyle/>
                    <a:p>
                      <a:r>
                        <a:rPr lang="es-CO" sz="1100" dirty="0">
                          <a:latin typeface="Arial" panose="020B0604020202020204" pitchFamily="34" charset="0"/>
                          <a:cs typeface="Arial" panose="020B0604020202020204" pitchFamily="34" charset="0"/>
                        </a:rPr>
                        <a:t>Entidades Intervinientes</a:t>
                      </a:r>
                    </a:p>
                  </a:txBody>
                  <a:tcPr anchor="ctr"/>
                </a:tc>
                <a:tc>
                  <a:txBody>
                    <a:bodyPr/>
                    <a:lstStyle/>
                    <a:p>
                      <a:endParaRPr lang="es-CO" dirty="0"/>
                    </a:p>
                  </a:txBody>
                  <a:tcPr anchor="ctr"/>
                </a:tc>
                <a:extLst>
                  <a:ext uri="{0D108BD9-81ED-4DB2-BD59-A6C34878D82A}">
                    <a16:rowId xmlns:a16="http://schemas.microsoft.com/office/drawing/2014/main" val="1557364337"/>
                  </a:ext>
                </a:extLst>
              </a:tr>
              <a:tr h="370840">
                <a:tc>
                  <a:txBody>
                    <a:bodyPr/>
                    <a:lstStyle/>
                    <a:p>
                      <a:pPr algn="ctr">
                        <a:lnSpc>
                          <a:spcPct val="150000"/>
                        </a:lnSpc>
                      </a:pPr>
                      <a:r>
                        <a:rPr lang="es-CO" sz="1100" dirty="0">
                          <a:latin typeface="Arial" panose="020B0604020202020204" pitchFamily="34" charset="0"/>
                          <a:cs typeface="Arial" panose="020B0604020202020204" pitchFamily="34" charset="0"/>
                        </a:rPr>
                        <a:t>5</a:t>
                      </a:r>
                    </a:p>
                  </a:txBody>
                  <a:tcPr anchor="ctr"/>
                </a:tc>
                <a:tc>
                  <a:txBody>
                    <a:bodyPr/>
                    <a:lstStyle/>
                    <a:p>
                      <a:pPr algn="just"/>
                      <a:r>
                        <a:rPr lang="es-CO" sz="1100" dirty="0">
                          <a:latin typeface="Arial" panose="020B0604020202020204" pitchFamily="34" charset="0"/>
                          <a:cs typeface="Arial" panose="020B0604020202020204" pitchFamily="34" charset="0"/>
                        </a:rPr>
                        <a:t>Análisis punto anterior para determinar asunción del pasivo laboral mediante una Ley de la Republica diferente a la ley anual de presupuesto.</a:t>
                      </a:r>
                    </a:p>
                  </a:txBody>
                  <a:tcPr anchor="ctr"/>
                </a:tc>
                <a:tc>
                  <a:txBody>
                    <a:bodyPr/>
                    <a:lstStyle/>
                    <a:p>
                      <a:pPr algn="ctr"/>
                      <a:endParaRPr lang="es-CO" sz="1100" dirty="0">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100" dirty="0">
                          <a:latin typeface="Arial" panose="020B0604020202020204" pitchFamily="34" charset="0"/>
                          <a:cs typeface="Arial" panose="020B0604020202020204" pitchFamily="34" charset="0"/>
                        </a:rPr>
                        <a:t>Entidades Intervinientes</a:t>
                      </a:r>
                    </a:p>
                    <a:p>
                      <a:endParaRPr lang="es-CO" sz="1100" dirty="0">
                        <a:latin typeface="Arial" panose="020B0604020202020204" pitchFamily="34" charset="0"/>
                        <a:cs typeface="Arial" panose="020B0604020202020204" pitchFamily="34" charset="0"/>
                      </a:endParaRPr>
                    </a:p>
                  </a:txBody>
                  <a:tcPr anchor="ctr"/>
                </a:tc>
                <a:tc>
                  <a:txBody>
                    <a:bodyPr/>
                    <a:lstStyle/>
                    <a:p>
                      <a:endParaRPr lang="es-CO" dirty="0"/>
                    </a:p>
                  </a:txBody>
                  <a:tcPr anchor="ctr"/>
                </a:tc>
                <a:extLst>
                  <a:ext uri="{0D108BD9-81ED-4DB2-BD59-A6C34878D82A}">
                    <a16:rowId xmlns:a16="http://schemas.microsoft.com/office/drawing/2014/main" val="1488390926"/>
                  </a:ext>
                </a:extLst>
              </a:tr>
              <a:tr h="370840">
                <a:tc>
                  <a:txBody>
                    <a:bodyPr/>
                    <a:lstStyle/>
                    <a:p>
                      <a:pPr algn="ctr">
                        <a:lnSpc>
                          <a:spcPct val="150000"/>
                        </a:lnSpc>
                      </a:pPr>
                      <a:r>
                        <a:rPr lang="es-CO" sz="1100" dirty="0">
                          <a:latin typeface="Arial" panose="020B0604020202020204" pitchFamily="34" charset="0"/>
                          <a:cs typeface="Arial" panose="020B0604020202020204" pitchFamily="34" charset="0"/>
                        </a:rPr>
                        <a:t>6</a:t>
                      </a:r>
                    </a:p>
                  </a:txBody>
                  <a:tcPr anchor="ctr"/>
                </a:tc>
                <a:tc>
                  <a:txBody>
                    <a:bodyPr/>
                    <a:lstStyle/>
                    <a:p>
                      <a:pPr algn="l"/>
                      <a:r>
                        <a:rPr lang="es-CO" sz="1100" dirty="0">
                          <a:latin typeface="Arial" panose="020B0604020202020204" pitchFamily="34" charset="0"/>
                          <a:cs typeface="Arial" panose="020B0604020202020204" pitchFamily="34" charset="0"/>
                        </a:rPr>
                        <a:t>Financiación Fondo Empresarial Superservicios.</a:t>
                      </a:r>
                    </a:p>
                  </a:txBody>
                  <a:tcPr anchor="ctr"/>
                </a:tc>
                <a:tc>
                  <a:txBody>
                    <a:bodyPr/>
                    <a:lstStyle/>
                    <a:p>
                      <a:pPr algn="ctr"/>
                      <a:endParaRPr lang="es-CO" sz="1100" dirty="0">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100" dirty="0">
                          <a:latin typeface="Arial" panose="020B0604020202020204" pitchFamily="34" charset="0"/>
                          <a:cs typeface="Arial" panose="020B0604020202020204" pitchFamily="34" charset="0"/>
                        </a:rPr>
                        <a:t>Electrolima / Superservicios</a:t>
                      </a:r>
                    </a:p>
                    <a:p>
                      <a:endParaRPr lang="es-CO" sz="1100" dirty="0">
                        <a:latin typeface="Arial" panose="020B0604020202020204" pitchFamily="34" charset="0"/>
                        <a:cs typeface="Arial" panose="020B0604020202020204" pitchFamily="34" charset="0"/>
                      </a:endParaRPr>
                    </a:p>
                  </a:txBody>
                  <a:tcPr anchor="ctr"/>
                </a:tc>
                <a:tc>
                  <a:txBody>
                    <a:bodyPr/>
                    <a:lstStyle/>
                    <a:p>
                      <a:endParaRPr lang="es-CO" dirty="0"/>
                    </a:p>
                  </a:txBody>
                  <a:tcPr anchor="ctr"/>
                </a:tc>
                <a:extLst>
                  <a:ext uri="{0D108BD9-81ED-4DB2-BD59-A6C34878D82A}">
                    <a16:rowId xmlns:a16="http://schemas.microsoft.com/office/drawing/2014/main" val="449718328"/>
                  </a:ext>
                </a:extLst>
              </a:tr>
              <a:tr h="370840">
                <a:tc>
                  <a:txBody>
                    <a:bodyPr/>
                    <a:lstStyle/>
                    <a:p>
                      <a:pPr algn="ctr">
                        <a:lnSpc>
                          <a:spcPct val="150000"/>
                        </a:lnSpc>
                      </a:pPr>
                      <a:r>
                        <a:rPr lang="es-CO" sz="1100" dirty="0">
                          <a:latin typeface="Arial" panose="020B0604020202020204" pitchFamily="34" charset="0"/>
                          <a:cs typeface="Arial" panose="020B0604020202020204" pitchFamily="34" charset="0"/>
                        </a:rPr>
                        <a:t>7</a:t>
                      </a:r>
                    </a:p>
                  </a:txBody>
                  <a:tcPr anchor="ctr"/>
                </a:tc>
                <a:tc>
                  <a:txBody>
                    <a:bodyPr/>
                    <a:lstStyle/>
                    <a:p>
                      <a:pPr algn="l"/>
                      <a:r>
                        <a:rPr lang="es-CO" sz="1100" dirty="0">
                          <a:latin typeface="Arial" panose="020B0604020202020204" pitchFamily="34" charset="0"/>
                          <a:cs typeface="Arial" panose="020B0604020202020204" pitchFamily="34" charset="0"/>
                        </a:rPr>
                        <a:t>Determinación del mecanismo Asunción Pasivo Laboral y su consecución ante el Gobierno Nacional.</a:t>
                      </a:r>
                    </a:p>
                  </a:txBody>
                  <a:tcPr anchor="ctr"/>
                </a:tc>
                <a:tc>
                  <a:txBody>
                    <a:bodyPr/>
                    <a:lstStyle/>
                    <a:p>
                      <a:pPr algn="ctr"/>
                      <a:endParaRPr lang="es-CO" sz="1100" dirty="0">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100" dirty="0">
                          <a:latin typeface="Arial" panose="020B0604020202020204" pitchFamily="34" charset="0"/>
                          <a:cs typeface="Arial" panose="020B0604020202020204" pitchFamily="34" charset="0"/>
                        </a:rPr>
                        <a:t>Entidades Intervinientes</a:t>
                      </a:r>
                    </a:p>
                    <a:p>
                      <a:endParaRPr lang="es-CO" sz="1100" dirty="0">
                        <a:latin typeface="Arial" panose="020B0604020202020204" pitchFamily="34" charset="0"/>
                        <a:cs typeface="Arial" panose="020B0604020202020204" pitchFamily="34" charset="0"/>
                      </a:endParaRPr>
                    </a:p>
                  </a:txBody>
                  <a:tcPr anchor="ctr"/>
                </a:tc>
                <a:tc>
                  <a:txBody>
                    <a:bodyPr/>
                    <a:lstStyle/>
                    <a:p>
                      <a:endParaRPr lang="es-CO" dirty="0"/>
                    </a:p>
                  </a:txBody>
                  <a:tcPr anchor="ctr"/>
                </a:tc>
                <a:extLst>
                  <a:ext uri="{0D108BD9-81ED-4DB2-BD59-A6C34878D82A}">
                    <a16:rowId xmlns:a16="http://schemas.microsoft.com/office/drawing/2014/main" val="4256655802"/>
                  </a:ext>
                </a:extLst>
              </a:tr>
              <a:tr h="370840">
                <a:tc>
                  <a:txBody>
                    <a:bodyPr/>
                    <a:lstStyle/>
                    <a:p>
                      <a:pPr algn="ctr">
                        <a:lnSpc>
                          <a:spcPct val="150000"/>
                        </a:lnSpc>
                      </a:pPr>
                      <a:r>
                        <a:rPr lang="es-CO" sz="1100" dirty="0">
                          <a:latin typeface="Arial" panose="020B0604020202020204" pitchFamily="34" charset="0"/>
                          <a:cs typeface="Arial" panose="020B0604020202020204" pitchFamily="34" charset="0"/>
                        </a:rPr>
                        <a:t>8</a:t>
                      </a:r>
                    </a:p>
                  </a:txBody>
                  <a:tcPr anchor="ctr"/>
                </a:tc>
                <a:tc>
                  <a:txBody>
                    <a:bodyPr/>
                    <a:lstStyle/>
                    <a:p>
                      <a:pPr algn="just"/>
                      <a:r>
                        <a:rPr lang="es-CO" sz="1100" dirty="0">
                          <a:latin typeface="Arial" panose="020B0604020202020204" pitchFamily="34" charset="0"/>
                          <a:cs typeface="Arial" panose="020B0604020202020204" pitchFamily="34" charset="0"/>
                          <a:hlinkClick r:id="rId2" action="ppaction://hlinkfile"/>
                        </a:rPr>
                        <a:t>Implementación del mecanismo seleccionado y de las actividades propias del cierre.</a:t>
                      </a:r>
                      <a:endParaRPr lang="es-CO" sz="1100" dirty="0">
                        <a:latin typeface="Arial" panose="020B0604020202020204" pitchFamily="34" charset="0"/>
                        <a:cs typeface="Arial" panose="020B0604020202020204" pitchFamily="34" charset="0"/>
                      </a:endParaRPr>
                    </a:p>
                  </a:txBody>
                  <a:tcPr anchor="ctr"/>
                </a:tc>
                <a:tc>
                  <a:txBody>
                    <a:bodyPr/>
                    <a:lstStyle/>
                    <a:p>
                      <a:pPr algn="ctr"/>
                      <a:endParaRPr lang="es-CO" sz="1100" dirty="0">
                        <a:latin typeface="Arial" panose="020B0604020202020204" pitchFamily="34" charset="0"/>
                        <a:cs typeface="Arial" panose="020B0604020202020204" pitchFamily="34" charset="0"/>
                      </a:endParaRPr>
                    </a:p>
                  </a:txBody>
                  <a:tcPr anchor="ctr"/>
                </a:tc>
                <a:tc>
                  <a:txBody>
                    <a:bodyPr/>
                    <a:lstStyle/>
                    <a:p>
                      <a:endParaRPr lang="es-CO" sz="1100" dirty="0">
                        <a:latin typeface="Arial" panose="020B0604020202020204" pitchFamily="34" charset="0"/>
                        <a:cs typeface="Arial" panose="020B0604020202020204" pitchFamily="34" charset="0"/>
                      </a:endParaRPr>
                    </a:p>
                  </a:txBody>
                  <a:tcPr anchor="ctr"/>
                </a:tc>
                <a:tc>
                  <a:txBody>
                    <a:bodyPr/>
                    <a:lstStyle/>
                    <a:p>
                      <a:endParaRPr lang="es-CO" dirty="0"/>
                    </a:p>
                  </a:txBody>
                  <a:tcPr anchor="ctr"/>
                </a:tc>
                <a:extLst>
                  <a:ext uri="{0D108BD9-81ED-4DB2-BD59-A6C34878D82A}">
                    <a16:rowId xmlns:a16="http://schemas.microsoft.com/office/drawing/2014/main" val="2560899119"/>
                  </a:ext>
                </a:extLst>
              </a:tr>
            </a:tbl>
          </a:graphicData>
        </a:graphic>
      </p:graphicFrame>
    </p:spTree>
    <p:extLst>
      <p:ext uri="{BB962C8B-B14F-4D97-AF65-F5344CB8AC3E}">
        <p14:creationId xmlns:p14="http://schemas.microsoft.com/office/powerpoint/2010/main" val="550933568"/>
      </p:ext>
    </p:extLst>
  </p:cSld>
  <p:clrMapOvr>
    <a:masterClrMapping/>
  </p:clrMapOvr>
  <p:transition spd="slow">
    <p:wipe/>
  </p:transition>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3791</TotalTime>
  <Words>2313</Words>
  <Application>Microsoft Office PowerPoint</Application>
  <PresentationFormat>Panorámica</PresentationFormat>
  <Paragraphs>100</Paragraphs>
  <Slides>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Arial</vt:lpstr>
      <vt:lpstr>Arial Black</vt:lpstr>
      <vt:lpstr>Calibri</vt:lpstr>
      <vt:lpstr>Tw Cen MT</vt:lpstr>
      <vt:lpstr>Wingdings</vt:lpstr>
      <vt:lpstr>Gota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User</cp:lastModifiedBy>
  <cp:revision>203</cp:revision>
  <cp:lastPrinted>2024-01-24T20:35:57Z</cp:lastPrinted>
  <dcterms:created xsi:type="dcterms:W3CDTF">2023-03-13T16:14:21Z</dcterms:created>
  <dcterms:modified xsi:type="dcterms:W3CDTF">2024-02-06T15:48:23Z</dcterms:modified>
</cp:coreProperties>
</file>