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16"/>
  </p:notesMasterIdLst>
  <p:handoutMasterIdLst>
    <p:handoutMasterId r:id="rId17"/>
  </p:handoutMasterIdLst>
  <p:sldIdLst>
    <p:sldId id="257" r:id="rId5"/>
    <p:sldId id="264" r:id="rId6"/>
    <p:sldId id="2145706919" r:id="rId7"/>
    <p:sldId id="2145706916" r:id="rId8"/>
    <p:sldId id="2145706915" r:id="rId9"/>
    <p:sldId id="2145706920" r:id="rId10"/>
    <p:sldId id="2145706923" r:id="rId11"/>
    <p:sldId id="2145706925" r:id="rId12"/>
    <p:sldId id="2145706918" r:id="rId13"/>
    <p:sldId id="2145706914" r:id="rId14"/>
    <p:sldId id="2145706906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FIS Octubre" id="{1D164EFC-8850-48B7-8584-6321DEE0BCFD}">
          <p14:sldIdLst>
            <p14:sldId id="257"/>
            <p14:sldId id="264"/>
            <p14:sldId id="2145706919"/>
            <p14:sldId id="2145706916"/>
            <p14:sldId id="2145706915"/>
            <p14:sldId id="2145706920"/>
            <p14:sldId id="2145706923"/>
            <p14:sldId id="2145706925"/>
            <p14:sldId id="2145706918"/>
            <p14:sldId id="2145706914"/>
            <p14:sldId id="21457069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E73138-7F45-F2F4-2010-5411C246696B}" name="Angie Nathalia Pulido Beltran" initials="AB" userId="S::apulido@mincit.gov.co::2b511592-36e8-489c-a108-b782dfd955af" providerId="AD"/>
  <p188:author id="{48475E39-60C4-57A7-F8DF-B382119ACE91}" name="Santiago Guerrero Archila" initials="SGA" userId="S::sguerrea@minhacienda.gov.co::bbc62686-bb41-4155-aee5-29e757f464a0" providerId="AD"/>
  <p188:author id="{B5545E61-1185-4D28-CEA7-195408ABF26A}" name="Edgar Antonio Guio Rodriguez" initials="EAGR" userId="S::eguio@minhacienda.gov.co::4aefa6e4-dd60-446e-b828-1e13ccfe19d9" providerId="AD"/>
  <p188:author id="{876835B0-A983-0923-EF42-C41CE63388C7}" name="sebastian cubillos" initials="sc" userId="4ba0df1f0774062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C4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3655" autoAdjust="0"/>
  </p:normalViewPr>
  <p:slideViewPr>
    <p:cSldViewPr snapToGrid="0">
      <p:cViewPr varScale="1">
        <p:scale>
          <a:sx n="69" d="100"/>
          <a:sy n="69" d="100"/>
        </p:scale>
        <p:origin x="7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A2AE3-3F5D-467B-A1E0-EE8B2B9BD95D}" type="doc">
      <dgm:prSet loTypeId="urn:microsoft.com/office/officeart/2005/8/layout/vList6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8A3D992A-8EEB-45A5-BFF2-9F248127B043}">
      <dgm:prSet phldrT="[Texto]" custT="1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es-ES" sz="25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Disponibilidad</a:t>
          </a:r>
          <a:r>
            <a:rPr lang="es-ES" sz="25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es-ES" sz="25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Inicial</a:t>
          </a:r>
        </a:p>
      </dgm:t>
    </dgm:pt>
    <dgm:pt modelId="{5F1F06F2-B85C-4AD6-BEDA-CEE5ADFB445E}" type="parTrans" cxnId="{D84DB17A-790D-400E-8915-AD6EBCA95F9C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E4C18D-095E-4F6F-BA33-298DEECA9D5C}" type="sibTrans" cxnId="{D84DB17A-790D-400E-8915-AD6EBCA95F9C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6E3FA9-7DF2-4D7B-94FB-4741CD21F512}">
      <dgm:prSet phldrT="[Texto]" custT="1"/>
      <dgm:spPr/>
      <dgm:t>
        <a:bodyPr/>
        <a:lstStyle/>
        <a:p>
          <a:pPr algn="ctr">
            <a:buNone/>
          </a:pPr>
          <a:r>
            <a:rPr lang="es-CO" sz="3200" b="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$ 432 millones</a:t>
          </a:r>
          <a:endParaRPr lang="es-ES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AECB0A-38F0-402E-8C62-1510472C0CA3}" type="parTrans" cxnId="{B0C5F6A9-EDAB-4059-92B9-ABC99896B979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4FAC27-A109-4368-A8D0-07FE97ED6101}" type="sibTrans" cxnId="{B0C5F6A9-EDAB-4059-92B9-ABC99896B979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8CEA34-93D0-4488-AA81-FD207C138114}">
      <dgm:prSet phldrT="[Texto]" custT="1"/>
      <dgm:spPr>
        <a:solidFill>
          <a:schemeClr val="bg2">
            <a:lumMod val="75000"/>
            <a:alpha val="50000"/>
          </a:schemeClr>
        </a:solidFill>
      </dgm:spPr>
      <dgm:t>
        <a:bodyPr/>
        <a:lstStyle/>
        <a:p>
          <a:r>
            <a:rPr lang="es-ES" sz="25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Recursos de Capital</a:t>
          </a:r>
        </a:p>
      </dgm:t>
    </dgm:pt>
    <dgm:pt modelId="{1A7331AB-2B61-41FB-9645-BDC36A1E48E4}" type="parTrans" cxnId="{B6E6783F-852A-4D13-9730-D7F5B6F20266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4FF310-BE79-4ED6-B484-B6815F355A33}" type="sibTrans" cxnId="{B6E6783F-852A-4D13-9730-D7F5B6F20266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B1A4EE-2517-42CC-B617-908F1CCBD840}">
      <dgm:prSet phldrT="[Texto]" custT="1"/>
      <dgm:spPr/>
      <dgm:t>
        <a:bodyPr/>
        <a:lstStyle/>
        <a:p>
          <a:pPr algn="ctr">
            <a:buFontTx/>
            <a:buNone/>
          </a:pPr>
          <a:endParaRPr lang="es-ES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3570E8-6F36-4BD6-9FD8-3969DD8C4E5F}" type="parTrans" cxnId="{78B62D99-FFB2-4581-955A-14E72894F059}">
      <dgm:prSet/>
      <dgm:spPr/>
      <dgm:t>
        <a:bodyPr/>
        <a:lstStyle/>
        <a:p>
          <a:endParaRPr lang="es-CO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A5B26-76D0-4D12-96B9-CFAD1285B312}" type="sibTrans" cxnId="{78B62D99-FFB2-4581-955A-14E72894F059}">
      <dgm:prSet/>
      <dgm:spPr/>
      <dgm:t>
        <a:bodyPr/>
        <a:lstStyle/>
        <a:p>
          <a:endParaRPr lang="es-CO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8C26B7-0AAC-4DD4-8FD7-593DF0F75A2E}">
      <dgm:prSet phldrT="[Texto]" custT="1"/>
      <dgm:spPr/>
      <dgm:t>
        <a:bodyPr/>
        <a:lstStyle/>
        <a:p>
          <a:pPr algn="l"/>
          <a:endParaRPr lang="es-ES" sz="2500" b="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E9F22F6F-7F9E-447A-A51B-0494618EB040}" type="sibTrans" cxnId="{91FFEDFF-2D3A-4F38-9F97-B58478E53279}">
      <dgm:prSet/>
      <dgm:spPr/>
      <dgm:t>
        <a:bodyPr/>
        <a:lstStyle/>
        <a:p>
          <a:endParaRPr lang="es-CO"/>
        </a:p>
      </dgm:t>
    </dgm:pt>
    <dgm:pt modelId="{6216DA4F-45C3-42C1-A229-9B9853C53C13}" type="parTrans" cxnId="{91FFEDFF-2D3A-4F38-9F97-B58478E53279}">
      <dgm:prSet/>
      <dgm:spPr/>
      <dgm:t>
        <a:bodyPr/>
        <a:lstStyle/>
        <a:p>
          <a:endParaRPr lang="es-CO"/>
        </a:p>
      </dgm:t>
    </dgm:pt>
    <dgm:pt modelId="{3B4F9414-D49A-4F63-AE95-8D5C0EAD7D5F}">
      <dgm:prSet phldrT="[Texto]" custT="1"/>
      <dgm:spPr/>
      <dgm:t>
        <a:bodyPr/>
        <a:lstStyle/>
        <a:p>
          <a:pPr algn="l"/>
          <a:endParaRPr lang="es-ES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138D12-4C68-4729-BBEB-47E314900923}" type="parTrans" cxnId="{6B205153-2FED-4A20-9077-B9DC71D946EE}">
      <dgm:prSet/>
      <dgm:spPr/>
      <dgm:t>
        <a:bodyPr/>
        <a:lstStyle/>
        <a:p>
          <a:endParaRPr lang="es-CO"/>
        </a:p>
      </dgm:t>
    </dgm:pt>
    <dgm:pt modelId="{1AE18F16-2D8A-4CFA-BDFE-28DEF154FC63}" type="sibTrans" cxnId="{6B205153-2FED-4A20-9077-B9DC71D946EE}">
      <dgm:prSet/>
      <dgm:spPr/>
      <dgm:t>
        <a:bodyPr/>
        <a:lstStyle/>
        <a:p>
          <a:endParaRPr lang="es-CO"/>
        </a:p>
      </dgm:t>
    </dgm:pt>
    <dgm:pt modelId="{2584E461-18F4-4864-822A-818467A6FD4D}">
      <dgm:prSet phldrT="[Texto]" custT="1"/>
      <dgm:spPr/>
      <dgm:t>
        <a:bodyPr/>
        <a:lstStyle/>
        <a:p>
          <a:pPr algn="ctr">
            <a:buFontTx/>
            <a:buNone/>
          </a:pPr>
          <a:endParaRPr lang="es-ES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5C9D7E-664C-44DC-B501-F73E3081FCEA}" type="parTrans" cxnId="{C61A7BC9-6B24-490C-9D76-B719A90E6FEB}">
      <dgm:prSet/>
      <dgm:spPr/>
      <dgm:t>
        <a:bodyPr/>
        <a:lstStyle/>
        <a:p>
          <a:endParaRPr lang="es-CO"/>
        </a:p>
      </dgm:t>
    </dgm:pt>
    <dgm:pt modelId="{A21B5D86-3086-4950-8A6D-4B8A295BD8D8}" type="sibTrans" cxnId="{C61A7BC9-6B24-490C-9D76-B719A90E6FEB}">
      <dgm:prSet/>
      <dgm:spPr/>
      <dgm:t>
        <a:bodyPr/>
        <a:lstStyle/>
        <a:p>
          <a:endParaRPr lang="es-CO"/>
        </a:p>
      </dgm:t>
    </dgm:pt>
    <dgm:pt modelId="{8705890B-7D3E-4E18-8ABD-B789839EBDAD}">
      <dgm:prSet phldrT="[Texto]" custT="1"/>
      <dgm:spPr/>
      <dgm:t>
        <a:bodyPr/>
        <a:lstStyle/>
        <a:p>
          <a:pPr algn="l">
            <a:buFontTx/>
            <a:buNone/>
          </a:pPr>
          <a:endParaRPr lang="es-ES" sz="2500" b="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36D46294-3714-4118-9FDF-B08832819006}" type="parTrans" cxnId="{9F0B0514-0547-4AEC-9AE8-DF391902B656}">
      <dgm:prSet/>
      <dgm:spPr/>
      <dgm:t>
        <a:bodyPr/>
        <a:lstStyle/>
        <a:p>
          <a:endParaRPr lang="es-CO"/>
        </a:p>
      </dgm:t>
    </dgm:pt>
    <dgm:pt modelId="{879264A5-1CAC-4DFB-B746-2B591C332317}" type="sibTrans" cxnId="{9F0B0514-0547-4AEC-9AE8-DF391902B656}">
      <dgm:prSet/>
      <dgm:spPr/>
      <dgm:t>
        <a:bodyPr/>
        <a:lstStyle/>
        <a:p>
          <a:endParaRPr lang="es-CO"/>
        </a:p>
      </dgm:t>
    </dgm:pt>
    <dgm:pt modelId="{08C5673B-2486-4EC3-A84C-B77A12499BC9}">
      <dgm:prSet phldrT="[Texto]" custT="1"/>
      <dgm:spPr/>
      <dgm:t>
        <a:bodyPr/>
        <a:lstStyle/>
        <a:p>
          <a:pPr algn="ctr">
            <a:buFontTx/>
            <a:buNone/>
          </a:pPr>
          <a:r>
            <a:rPr lang="es-CO" sz="3200" b="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$ 28 millones</a:t>
          </a:r>
          <a:endParaRPr lang="es-ES" sz="3200" b="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15789D04-74B8-44F0-807B-A8699153115A}" type="sibTrans" cxnId="{E97F9362-D97A-46FE-809C-E8E8EFDB1AD9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5D7DE6-7100-4F62-A81B-EEF2D2AEE915}" type="parTrans" cxnId="{E97F9362-D97A-46FE-809C-E8E8EFDB1AD9}">
      <dgm:prSet/>
      <dgm:spPr/>
      <dgm:t>
        <a:bodyPr/>
        <a:lstStyle/>
        <a:p>
          <a:endParaRPr lang="es-ES" sz="1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6CECEF-49DB-4249-AA5B-1AF3B2ACCC2E}" type="pres">
      <dgm:prSet presAssocID="{45CA2AE3-3F5D-467B-A1E0-EE8B2B9BD95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5AA12EF-E013-4FAA-A393-669B5DD53321}" type="pres">
      <dgm:prSet presAssocID="{8A3D992A-8EEB-45A5-BFF2-9F248127B043}" presName="linNode" presStyleCnt="0"/>
      <dgm:spPr/>
    </dgm:pt>
    <dgm:pt modelId="{D1549FEC-D3F2-4033-AAA2-7F5AA7322472}" type="pres">
      <dgm:prSet presAssocID="{8A3D992A-8EEB-45A5-BFF2-9F248127B04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AF73B2-F73E-4E55-BFB9-03E4C4DCC9EE}" type="pres">
      <dgm:prSet presAssocID="{8A3D992A-8EEB-45A5-BFF2-9F248127B043}" presName="childShp" presStyleLbl="bgAccFollowNode1" presStyleIdx="0" presStyleCnt="2" custLinFactNeighborX="-204" custLinFactNeighborY="-3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A6925B-5CC5-4767-B05D-A88F32D87A84}" type="pres">
      <dgm:prSet presAssocID="{B7E4C18D-095E-4F6F-BA33-298DEECA9D5C}" presName="spacing" presStyleCnt="0"/>
      <dgm:spPr/>
    </dgm:pt>
    <dgm:pt modelId="{3A270A03-D6ED-4DBB-867F-EA967A7F0004}" type="pres">
      <dgm:prSet presAssocID="{1A8CEA34-93D0-4488-AA81-FD207C138114}" presName="linNode" presStyleCnt="0"/>
      <dgm:spPr/>
    </dgm:pt>
    <dgm:pt modelId="{7D68871C-B2FB-4B08-8903-8DA9C6CDDA9B}" type="pres">
      <dgm:prSet presAssocID="{1A8CEA34-93D0-4488-AA81-FD207C13811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BFB4D0-22CB-48F8-8437-864E022AF340}" type="pres">
      <dgm:prSet presAssocID="{1A8CEA34-93D0-4488-AA81-FD207C13811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9CFB5C-961C-4923-B273-F2741E1A3F6F}" type="presOf" srcId="{45CA2AE3-3F5D-467B-A1E0-EE8B2B9BD95D}" destId="{196CECEF-49DB-4249-AA5B-1AF3B2ACCC2E}" srcOrd="0" destOrd="0" presId="urn:microsoft.com/office/officeart/2005/8/layout/vList6"/>
    <dgm:cxn modelId="{E97F9362-D97A-46FE-809C-E8E8EFDB1AD9}" srcId="{1A8CEA34-93D0-4488-AA81-FD207C138114}" destId="{08C5673B-2486-4EC3-A84C-B77A12499BC9}" srcOrd="2" destOrd="0" parTransId="{395D7DE6-7100-4F62-A81B-EEF2D2AEE915}" sibTransId="{15789D04-74B8-44F0-807B-A8699153115A}"/>
    <dgm:cxn modelId="{C61A7BC9-6B24-490C-9D76-B719A90E6FEB}" srcId="{8A3D992A-8EEB-45A5-BFF2-9F248127B043}" destId="{2584E461-18F4-4864-822A-818467A6FD4D}" srcOrd="0" destOrd="0" parTransId="{4F5C9D7E-664C-44DC-B501-F73E3081FCEA}" sibTransId="{A21B5D86-3086-4950-8A6D-4B8A295BD8D8}"/>
    <dgm:cxn modelId="{388393E7-E85F-4AD8-84CC-31A099094034}" type="presOf" srcId="{8705890B-7D3E-4E18-8ABD-B789839EBDAD}" destId="{ABBFB4D0-22CB-48F8-8437-864E022AF340}" srcOrd="0" destOrd="0" presId="urn:microsoft.com/office/officeart/2005/8/layout/vList6"/>
    <dgm:cxn modelId="{9F0B0514-0547-4AEC-9AE8-DF391902B656}" srcId="{1A8CEA34-93D0-4488-AA81-FD207C138114}" destId="{8705890B-7D3E-4E18-8ABD-B789839EBDAD}" srcOrd="0" destOrd="0" parTransId="{36D46294-3714-4118-9FDF-B08832819006}" sibTransId="{879264A5-1CAC-4DFB-B746-2B591C332317}"/>
    <dgm:cxn modelId="{DE964D27-77A2-4365-A394-730568AF49CE}" type="presOf" srcId="{1A8CEA34-93D0-4488-AA81-FD207C138114}" destId="{7D68871C-B2FB-4B08-8903-8DA9C6CDDA9B}" srcOrd="0" destOrd="0" presId="urn:microsoft.com/office/officeart/2005/8/layout/vList6"/>
    <dgm:cxn modelId="{38B6B937-5D87-4D3E-B6D1-9AE7EA96D8AE}" type="presOf" srcId="{3B4F9414-D49A-4F63-AE95-8D5C0EAD7D5F}" destId="{85AF73B2-F73E-4E55-BFB9-03E4C4DCC9EE}" srcOrd="0" destOrd="2" presId="urn:microsoft.com/office/officeart/2005/8/layout/vList6"/>
    <dgm:cxn modelId="{0F6F0B6E-5FE0-4A68-AD83-637929A9F3DC}" type="presOf" srcId="{ECB1A4EE-2517-42CC-B617-908F1CCBD840}" destId="{85AF73B2-F73E-4E55-BFB9-03E4C4DCC9EE}" srcOrd="0" destOrd="1" presId="urn:microsoft.com/office/officeart/2005/8/layout/vList6"/>
    <dgm:cxn modelId="{B0C5F6A9-EDAB-4059-92B9-ABC99896B979}" srcId="{8A3D992A-8EEB-45A5-BFF2-9F248127B043}" destId="{B06E3FA9-7DF2-4D7B-94FB-4741CD21F512}" srcOrd="3" destOrd="0" parTransId="{A0AECB0A-38F0-402E-8C62-1510472C0CA3}" sibTransId="{724FAC27-A109-4368-A8D0-07FE97ED6101}"/>
    <dgm:cxn modelId="{31562C29-EE0B-4F33-9377-4FD705403320}" type="presOf" srcId="{08C5673B-2486-4EC3-A84C-B77A12499BC9}" destId="{ABBFB4D0-22CB-48F8-8437-864E022AF340}" srcOrd="0" destOrd="2" presId="urn:microsoft.com/office/officeart/2005/8/layout/vList6"/>
    <dgm:cxn modelId="{FC9C6096-E2F2-46C2-BD95-B376748E6081}" type="presOf" srcId="{8A3D992A-8EEB-45A5-BFF2-9F248127B043}" destId="{D1549FEC-D3F2-4033-AAA2-7F5AA7322472}" srcOrd="0" destOrd="0" presId="urn:microsoft.com/office/officeart/2005/8/layout/vList6"/>
    <dgm:cxn modelId="{2763391F-A5D5-40F6-A342-40A0D1841EB4}" type="presOf" srcId="{2584E461-18F4-4864-822A-818467A6FD4D}" destId="{85AF73B2-F73E-4E55-BFB9-03E4C4DCC9EE}" srcOrd="0" destOrd="0" presId="urn:microsoft.com/office/officeart/2005/8/layout/vList6"/>
    <dgm:cxn modelId="{E4C0506A-5ADB-4AB0-AC74-9C12B28438D0}" type="presOf" srcId="{698C26B7-0AAC-4DD4-8FD7-593DF0F75A2E}" destId="{ABBFB4D0-22CB-48F8-8437-864E022AF340}" srcOrd="0" destOrd="1" presId="urn:microsoft.com/office/officeart/2005/8/layout/vList6"/>
    <dgm:cxn modelId="{78B62D99-FFB2-4581-955A-14E72894F059}" srcId="{8A3D992A-8EEB-45A5-BFF2-9F248127B043}" destId="{ECB1A4EE-2517-42CC-B617-908F1CCBD840}" srcOrd="1" destOrd="0" parTransId="{AE3570E8-6F36-4BD6-9FD8-3969DD8C4E5F}" sibTransId="{828A5B26-76D0-4D12-96B9-CFAD1285B312}"/>
    <dgm:cxn modelId="{91FFEDFF-2D3A-4F38-9F97-B58478E53279}" srcId="{1A8CEA34-93D0-4488-AA81-FD207C138114}" destId="{698C26B7-0AAC-4DD4-8FD7-593DF0F75A2E}" srcOrd="1" destOrd="0" parTransId="{6216DA4F-45C3-42C1-A229-9B9853C53C13}" sibTransId="{E9F22F6F-7F9E-447A-A51B-0494618EB040}"/>
    <dgm:cxn modelId="{D84DB17A-790D-400E-8915-AD6EBCA95F9C}" srcId="{45CA2AE3-3F5D-467B-A1E0-EE8B2B9BD95D}" destId="{8A3D992A-8EEB-45A5-BFF2-9F248127B043}" srcOrd="0" destOrd="0" parTransId="{5F1F06F2-B85C-4AD6-BEDA-CEE5ADFB445E}" sibTransId="{B7E4C18D-095E-4F6F-BA33-298DEECA9D5C}"/>
    <dgm:cxn modelId="{3F7FA192-B94D-4737-9F18-1E1BF2A262EA}" type="presOf" srcId="{B06E3FA9-7DF2-4D7B-94FB-4741CD21F512}" destId="{85AF73B2-F73E-4E55-BFB9-03E4C4DCC9EE}" srcOrd="0" destOrd="3" presId="urn:microsoft.com/office/officeart/2005/8/layout/vList6"/>
    <dgm:cxn modelId="{6B205153-2FED-4A20-9077-B9DC71D946EE}" srcId="{8A3D992A-8EEB-45A5-BFF2-9F248127B043}" destId="{3B4F9414-D49A-4F63-AE95-8D5C0EAD7D5F}" srcOrd="2" destOrd="0" parTransId="{3D138D12-4C68-4729-BBEB-47E314900923}" sibTransId="{1AE18F16-2D8A-4CFA-BDFE-28DEF154FC63}"/>
    <dgm:cxn modelId="{B6E6783F-852A-4D13-9730-D7F5B6F20266}" srcId="{45CA2AE3-3F5D-467B-A1E0-EE8B2B9BD95D}" destId="{1A8CEA34-93D0-4488-AA81-FD207C138114}" srcOrd="1" destOrd="0" parTransId="{1A7331AB-2B61-41FB-9645-BDC36A1E48E4}" sibTransId="{D24FF310-BE79-4ED6-B484-B6815F355A33}"/>
    <dgm:cxn modelId="{81743628-76C1-400C-9ACD-F8653C86E492}" type="presParOf" srcId="{196CECEF-49DB-4249-AA5B-1AF3B2ACCC2E}" destId="{B5AA12EF-E013-4FAA-A393-669B5DD53321}" srcOrd="0" destOrd="0" presId="urn:microsoft.com/office/officeart/2005/8/layout/vList6"/>
    <dgm:cxn modelId="{5E400C5B-B28E-42D1-9D5B-4076375FC366}" type="presParOf" srcId="{B5AA12EF-E013-4FAA-A393-669B5DD53321}" destId="{D1549FEC-D3F2-4033-AAA2-7F5AA7322472}" srcOrd="0" destOrd="0" presId="urn:microsoft.com/office/officeart/2005/8/layout/vList6"/>
    <dgm:cxn modelId="{B64C985F-8062-497D-AFFD-2526C40D1B52}" type="presParOf" srcId="{B5AA12EF-E013-4FAA-A393-669B5DD53321}" destId="{85AF73B2-F73E-4E55-BFB9-03E4C4DCC9EE}" srcOrd="1" destOrd="0" presId="urn:microsoft.com/office/officeart/2005/8/layout/vList6"/>
    <dgm:cxn modelId="{4C093D5F-59C6-4303-902E-4BE0F0074C50}" type="presParOf" srcId="{196CECEF-49DB-4249-AA5B-1AF3B2ACCC2E}" destId="{39A6925B-5CC5-4767-B05D-A88F32D87A84}" srcOrd="1" destOrd="0" presId="urn:microsoft.com/office/officeart/2005/8/layout/vList6"/>
    <dgm:cxn modelId="{CFF6E840-5E72-404F-8861-92C3D46EC9D1}" type="presParOf" srcId="{196CECEF-49DB-4249-AA5B-1AF3B2ACCC2E}" destId="{3A270A03-D6ED-4DBB-867F-EA967A7F0004}" srcOrd="2" destOrd="0" presId="urn:microsoft.com/office/officeart/2005/8/layout/vList6"/>
    <dgm:cxn modelId="{EB34739F-3419-4220-8FC8-DB5956982F7E}" type="presParOf" srcId="{3A270A03-D6ED-4DBB-867F-EA967A7F0004}" destId="{7D68871C-B2FB-4B08-8903-8DA9C6CDDA9B}" srcOrd="0" destOrd="0" presId="urn:microsoft.com/office/officeart/2005/8/layout/vList6"/>
    <dgm:cxn modelId="{9AA9E2E6-3C0B-41B6-8392-8F81BCACD0EF}" type="presParOf" srcId="{3A270A03-D6ED-4DBB-867F-EA967A7F0004}" destId="{ABBFB4D0-22CB-48F8-8437-864E022AF34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CA2AE3-3F5D-467B-A1E0-EE8B2B9BD95D}" type="doc">
      <dgm:prSet loTypeId="urn:microsoft.com/office/officeart/2005/8/layout/vList6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8A3D992A-8EEB-45A5-BFF2-9F248127B043}">
      <dgm:prSet phldrT="[Texto]" custT="1"/>
      <dgm:spPr/>
      <dgm:t>
        <a:bodyPr/>
        <a:lstStyle/>
        <a:p>
          <a:pPr algn="ctr"/>
          <a:r>
            <a:rPr lang="es-ES" sz="25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Funcionamiento</a:t>
          </a:r>
        </a:p>
      </dgm:t>
    </dgm:pt>
    <dgm:pt modelId="{5F1F06F2-B85C-4AD6-BEDA-CEE5ADFB445E}" type="parTrans" cxnId="{D84DB17A-790D-400E-8915-AD6EBCA95F9C}">
      <dgm:prSet/>
      <dgm:spPr/>
      <dgm:t>
        <a:bodyPr/>
        <a:lstStyle/>
        <a:p>
          <a:pPr algn="ctr"/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E4C18D-095E-4F6F-BA33-298DEECA9D5C}" type="sibTrans" cxnId="{D84DB17A-790D-400E-8915-AD6EBCA95F9C}">
      <dgm:prSet/>
      <dgm:spPr/>
      <dgm:t>
        <a:bodyPr/>
        <a:lstStyle/>
        <a:p>
          <a:pPr algn="ctr"/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8FC0F8-5A85-4D3D-BBBC-0036C69B6A40}">
      <dgm:prSet phldrT="[Texto]" custT="1"/>
      <dgm:spPr/>
      <dgm:t>
        <a:bodyPr/>
        <a:lstStyle/>
        <a:p>
          <a:pPr algn="ctr">
            <a:buFontTx/>
            <a:buNone/>
          </a:pPr>
          <a:endParaRPr lang="es-ES" sz="14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9B903A16-5422-43C8-AF6B-9E3F84FCB6CA}" type="parTrans" cxnId="{528C0667-E73B-4893-93B1-85F09A8FBD71}">
      <dgm:prSet/>
      <dgm:spPr/>
      <dgm:t>
        <a:bodyPr/>
        <a:lstStyle/>
        <a:p>
          <a:pPr algn="ctr"/>
          <a:endParaRPr lang="en-CA"/>
        </a:p>
      </dgm:t>
    </dgm:pt>
    <dgm:pt modelId="{26B92899-2BEF-4D60-AFC7-7982E4064D4D}" type="sibTrans" cxnId="{528C0667-E73B-4893-93B1-85F09A8FBD71}">
      <dgm:prSet/>
      <dgm:spPr/>
      <dgm:t>
        <a:bodyPr/>
        <a:lstStyle/>
        <a:p>
          <a:pPr algn="ctr"/>
          <a:endParaRPr lang="en-CA"/>
        </a:p>
      </dgm:t>
    </dgm:pt>
    <dgm:pt modelId="{E0850E33-D8CE-4712-BAC2-D469099C04BB}">
      <dgm:prSet phldrT="[Texto]" custT="1"/>
      <dgm:spPr/>
      <dgm:t>
        <a:bodyPr/>
        <a:lstStyle/>
        <a:p>
          <a:pPr algn="ctr"/>
          <a:endParaRPr lang="es-E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D6D07A-B747-4FBC-8769-7DD62DD4448D}" type="parTrans" cxnId="{A2073AC3-2DF6-4397-92FD-68B0354EE181}">
      <dgm:prSet/>
      <dgm:spPr/>
      <dgm:t>
        <a:bodyPr/>
        <a:lstStyle/>
        <a:p>
          <a:pPr algn="ctr"/>
          <a:endParaRPr lang="en-CA"/>
        </a:p>
      </dgm:t>
    </dgm:pt>
    <dgm:pt modelId="{13540DD9-2373-4BF3-9799-B613111C379B}" type="sibTrans" cxnId="{A2073AC3-2DF6-4397-92FD-68B0354EE181}">
      <dgm:prSet/>
      <dgm:spPr/>
      <dgm:t>
        <a:bodyPr/>
        <a:lstStyle/>
        <a:p>
          <a:pPr algn="ctr"/>
          <a:endParaRPr lang="en-CA"/>
        </a:p>
      </dgm:t>
    </dgm:pt>
    <dgm:pt modelId="{196CECEF-49DB-4249-AA5B-1AF3B2ACCC2E}" type="pres">
      <dgm:prSet presAssocID="{45CA2AE3-3F5D-467B-A1E0-EE8B2B9BD95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5AA12EF-E013-4FAA-A393-669B5DD53321}" type="pres">
      <dgm:prSet presAssocID="{8A3D992A-8EEB-45A5-BFF2-9F248127B043}" presName="linNode" presStyleCnt="0"/>
      <dgm:spPr/>
    </dgm:pt>
    <dgm:pt modelId="{D1549FEC-D3F2-4033-AAA2-7F5AA7322472}" type="pres">
      <dgm:prSet presAssocID="{8A3D992A-8EEB-45A5-BFF2-9F248127B043}" presName="parentShp" presStyleLbl="node1" presStyleIdx="0" presStyleCnt="1" custScaleX="74195" custScaleY="99002" custLinFactNeighborX="-4725" custLinFactNeighborY="16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AF73B2-F73E-4E55-BFB9-03E4C4DCC9EE}" type="pres">
      <dgm:prSet presAssocID="{8A3D992A-8EEB-45A5-BFF2-9F248127B043}" presName="childShp" presStyleLbl="bgAccFollowNode1" presStyleIdx="0" presStyleCnt="1" custScaleX="117995" custScaleY="991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9CFB5C-961C-4923-B273-F2741E1A3F6F}" type="presOf" srcId="{45CA2AE3-3F5D-467B-A1E0-EE8B2B9BD95D}" destId="{196CECEF-49DB-4249-AA5B-1AF3B2ACCC2E}" srcOrd="0" destOrd="0" presId="urn:microsoft.com/office/officeart/2005/8/layout/vList6"/>
    <dgm:cxn modelId="{1610ED62-9885-4D43-85FA-89052926AAB4}" type="presOf" srcId="{0E8FC0F8-5A85-4D3D-BBBC-0036C69B6A40}" destId="{85AF73B2-F73E-4E55-BFB9-03E4C4DCC9EE}" srcOrd="0" destOrd="0" presId="urn:microsoft.com/office/officeart/2005/8/layout/vList6"/>
    <dgm:cxn modelId="{A2073AC3-2DF6-4397-92FD-68B0354EE181}" srcId="{8A3D992A-8EEB-45A5-BFF2-9F248127B043}" destId="{E0850E33-D8CE-4712-BAC2-D469099C04BB}" srcOrd="1" destOrd="0" parTransId="{27D6D07A-B747-4FBC-8769-7DD62DD4448D}" sibTransId="{13540DD9-2373-4BF3-9799-B613111C379B}"/>
    <dgm:cxn modelId="{D84DB17A-790D-400E-8915-AD6EBCA95F9C}" srcId="{45CA2AE3-3F5D-467B-A1E0-EE8B2B9BD95D}" destId="{8A3D992A-8EEB-45A5-BFF2-9F248127B043}" srcOrd="0" destOrd="0" parTransId="{5F1F06F2-B85C-4AD6-BEDA-CEE5ADFB445E}" sibTransId="{B7E4C18D-095E-4F6F-BA33-298DEECA9D5C}"/>
    <dgm:cxn modelId="{528C0667-E73B-4893-93B1-85F09A8FBD71}" srcId="{8A3D992A-8EEB-45A5-BFF2-9F248127B043}" destId="{0E8FC0F8-5A85-4D3D-BBBC-0036C69B6A40}" srcOrd="0" destOrd="0" parTransId="{9B903A16-5422-43C8-AF6B-9E3F84FCB6CA}" sibTransId="{26B92899-2BEF-4D60-AFC7-7982E4064D4D}"/>
    <dgm:cxn modelId="{223FFA47-1451-4E78-87DB-09DB1593B6F6}" type="presOf" srcId="{E0850E33-D8CE-4712-BAC2-D469099C04BB}" destId="{85AF73B2-F73E-4E55-BFB9-03E4C4DCC9EE}" srcOrd="0" destOrd="1" presId="urn:microsoft.com/office/officeart/2005/8/layout/vList6"/>
    <dgm:cxn modelId="{FC9C6096-E2F2-46C2-BD95-B376748E6081}" type="presOf" srcId="{8A3D992A-8EEB-45A5-BFF2-9F248127B043}" destId="{D1549FEC-D3F2-4033-AAA2-7F5AA7322472}" srcOrd="0" destOrd="0" presId="urn:microsoft.com/office/officeart/2005/8/layout/vList6"/>
    <dgm:cxn modelId="{81743628-76C1-400C-9ACD-F8653C86E492}" type="presParOf" srcId="{196CECEF-49DB-4249-AA5B-1AF3B2ACCC2E}" destId="{B5AA12EF-E013-4FAA-A393-669B5DD53321}" srcOrd="0" destOrd="0" presId="urn:microsoft.com/office/officeart/2005/8/layout/vList6"/>
    <dgm:cxn modelId="{5E400C5B-B28E-42D1-9D5B-4076375FC366}" type="presParOf" srcId="{B5AA12EF-E013-4FAA-A393-669B5DD53321}" destId="{D1549FEC-D3F2-4033-AAA2-7F5AA7322472}" srcOrd="0" destOrd="0" presId="urn:microsoft.com/office/officeart/2005/8/layout/vList6"/>
    <dgm:cxn modelId="{B64C985F-8062-497D-AFFD-2526C40D1B52}" type="presParOf" srcId="{B5AA12EF-E013-4FAA-A393-669B5DD53321}" destId="{85AF73B2-F73E-4E55-BFB9-03E4C4DCC9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F73B2-F73E-4E55-BFB9-03E4C4DCC9EE}">
      <dsp:nvSpPr>
        <dsp:cNvPr id="0" name=""/>
        <dsp:cNvSpPr/>
      </dsp:nvSpPr>
      <dsp:spPr>
        <a:xfrm>
          <a:off x="4380166" y="0"/>
          <a:ext cx="6583680" cy="22693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es-ES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es-ES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3200" b="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$ 432 millones</a:t>
          </a:r>
          <a:endParaRPr lang="es-ES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0166" y="283665"/>
        <a:ext cx="5732685" cy="1701989"/>
      </dsp:txXfrm>
    </dsp:sp>
    <dsp:sp modelId="{D1549FEC-D3F2-4033-AAA2-7F5AA7322472}">
      <dsp:nvSpPr>
        <dsp:cNvPr id="0" name=""/>
        <dsp:cNvSpPr/>
      </dsp:nvSpPr>
      <dsp:spPr>
        <a:xfrm>
          <a:off x="0" y="581"/>
          <a:ext cx="4389120" cy="2269319"/>
        </a:xfrm>
        <a:prstGeom prst="round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Disponibilidad</a:t>
          </a:r>
          <a:r>
            <a:rPr lang="es-ES" sz="2500" b="1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es-ES" sz="25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Inicial</a:t>
          </a:r>
        </a:p>
      </dsp:txBody>
      <dsp:txXfrm>
        <a:off x="110779" y="111360"/>
        <a:ext cx="4167562" cy="2047761"/>
      </dsp:txXfrm>
    </dsp:sp>
    <dsp:sp modelId="{ABBFB4D0-22CB-48F8-8437-864E022AF340}">
      <dsp:nvSpPr>
        <dsp:cNvPr id="0" name=""/>
        <dsp:cNvSpPr/>
      </dsp:nvSpPr>
      <dsp:spPr>
        <a:xfrm>
          <a:off x="4389119" y="2496832"/>
          <a:ext cx="6583680" cy="22693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es-ES" sz="2500" b="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500" b="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s-CO" sz="3200" b="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$ 28 millones</a:t>
          </a:r>
          <a:endParaRPr lang="es-ES" sz="3200" b="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>
        <a:off x="4389119" y="2780497"/>
        <a:ext cx="5732685" cy="1701989"/>
      </dsp:txXfrm>
    </dsp:sp>
    <dsp:sp modelId="{7D68871C-B2FB-4B08-8903-8DA9C6CDDA9B}">
      <dsp:nvSpPr>
        <dsp:cNvPr id="0" name=""/>
        <dsp:cNvSpPr/>
      </dsp:nvSpPr>
      <dsp:spPr>
        <a:xfrm>
          <a:off x="0" y="2496832"/>
          <a:ext cx="4389120" cy="2269319"/>
        </a:xfrm>
        <a:prstGeom prst="roundRect">
          <a:avLst/>
        </a:prstGeom>
        <a:solidFill>
          <a:schemeClr val="bg2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Recursos de Capital</a:t>
          </a:r>
        </a:p>
      </dsp:txBody>
      <dsp:txXfrm>
        <a:off x="110779" y="2607611"/>
        <a:ext cx="4167562" cy="20477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F73B2-F73E-4E55-BFB9-03E4C4DCC9EE}">
      <dsp:nvSpPr>
        <dsp:cNvPr id="0" name=""/>
        <dsp:cNvSpPr/>
      </dsp:nvSpPr>
      <dsp:spPr>
        <a:xfrm>
          <a:off x="3535961" y="17113"/>
          <a:ext cx="8432824" cy="41704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es-ES" sz="14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35961" y="538424"/>
        <a:ext cx="6868890" cy="3127869"/>
      </dsp:txXfrm>
    </dsp:sp>
    <dsp:sp modelId="{D1549FEC-D3F2-4033-AAA2-7F5AA7322472}">
      <dsp:nvSpPr>
        <dsp:cNvPr id="0" name=""/>
        <dsp:cNvSpPr/>
      </dsp:nvSpPr>
      <dsp:spPr>
        <a:xfrm>
          <a:off x="0" y="41963"/>
          <a:ext cx="3535027" cy="4162754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Funcionamiento</a:t>
          </a:r>
        </a:p>
      </dsp:txBody>
      <dsp:txXfrm>
        <a:off x="172566" y="214529"/>
        <a:ext cx="3189895" cy="3817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512F4A-E007-4461-B39A-57A6B386A78F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0E6376-4D70-43D0-9C8D-A24A321B994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41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E6376-4D70-43D0-9C8D-A24A321B994F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6903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E6376-4D70-43D0-9C8D-A24A321B994F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3164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E6376-4D70-43D0-9C8D-A24A321B994F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0399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E6376-4D70-43D0-9C8D-A24A321B994F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591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9CFC46B-5B6D-7B16-EEA6-D7358A400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00"/>
            <a:ext cx="12191733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9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D932B6B-F5BC-933F-1CBC-CE906FD536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" y="0"/>
            <a:ext cx="12191732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7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D6FB6AE-8682-E097-947E-04C35DD2D3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" y="-149"/>
            <a:ext cx="12191998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21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3216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61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809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100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323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9505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032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267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A6FAC-9192-436B-870E-80DDE60983C7}" type="datetimeFigureOut">
              <a:rPr lang="es-CO" smtClean="0"/>
              <a:pPr/>
              <a:t>5/02/2025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1593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876F213-7C18-8234-8534-113289B89BDA}"/>
              </a:ext>
            </a:extLst>
          </p:cNvPr>
          <p:cNvSpPr txBox="1"/>
          <p:nvPr/>
        </p:nvSpPr>
        <p:spPr>
          <a:xfrm>
            <a:off x="-168451" y="1647489"/>
            <a:ext cx="97427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ts val="6000"/>
              </a:lnSpc>
            </a:pPr>
            <a:r>
              <a:rPr lang="es-ES" sz="5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ESP EN LIQUIDACION </a:t>
            </a:r>
          </a:p>
          <a:p>
            <a:pPr algn="ctr" defTabSz="457200">
              <a:lnSpc>
                <a:spcPts val="6000"/>
              </a:lnSpc>
            </a:pPr>
            <a:endParaRPr lang="es-ES" sz="4800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ctr" defTabSz="457200">
              <a:lnSpc>
                <a:spcPts val="6000"/>
              </a:lnSpc>
            </a:pPr>
            <a:r>
              <a:rPr lang="es-ES" sz="5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ANTEPROYECTO</a:t>
            </a:r>
            <a:r>
              <a:rPr lang="es-ES" sz="5400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</a:p>
          <a:p>
            <a:pPr algn="ctr" defTabSz="457200">
              <a:lnSpc>
                <a:spcPts val="6000"/>
              </a:lnSpc>
            </a:pPr>
            <a:r>
              <a:rPr lang="es-ES" sz="5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2025</a:t>
            </a:r>
            <a:r>
              <a:rPr lang="es-ES" sz="5400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7B5BB6-8220-40DA-8527-05846EE6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1" y="107544"/>
            <a:ext cx="1597290" cy="7620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ED8D5A-6932-462A-B1C6-2301069A4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914" y="107544"/>
            <a:ext cx="957155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A422423-9CCD-1453-DFC0-2E43BBA77974}"/>
              </a:ext>
            </a:extLst>
          </p:cNvPr>
          <p:cNvSpPr txBox="1"/>
          <p:nvPr/>
        </p:nvSpPr>
        <p:spPr>
          <a:xfrm>
            <a:off x="2061716" y="43130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2025-ELECTROLIMA S.A. ESP EN LIQUIDACION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978886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_tradnl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Solicitud</a:t>
            </a:r>
          </a:p>
        </p:txBody>
      </p:sp>
      <p:sp>
        <p:nvSpPr>
          <p:cNvPr id="19" name="Rectángulo redondeado 7">
            <a:extLst>
              <a:ext uri="{FF2B5EF4-FFF2-40B4-BE49-F238E27FC236}">
                <a16:creationId xmlns:a16="http://schemas.microsoft.com/office/drawing/2014/main" id="{6B122EB1-1340-E92D-F0C0-1A4EBECE610A}"/>
              </a:ext>
            </a:extLst>
          </p:cNvPr>
          <p:cNvSpPr/>
          <p:nvPr/>
        </p:nvSpPr>
        <p:spPr>
          <a:xfrm>
            <a:off x="253576" y="1589012"/>
            <a:ext cx="2576945" cy="1080000"/>
          </a:xfrm>
          <a:prstGeom prst="roundRect">
            <a:avLst/>
          </a:prstGeom>
          <a:solidFill>
            <a:srgbClr val="B48C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Entidad solicitante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02CCB83-DD60-0F4E-C8A8-81E42AD23B5E}"/>
              </a:ext>
            </a:extLst>
          </p:cNvPr>
          <p:cNvSpPr txBox="1"/>
          <p:nvPr/>
        </p:nvSpPr>
        <p:spPr>
          <a:xfrm>
            <a:off x="3084376" y="1730138"/>
            <a:ext cx="86060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Electrificadora del Tolima S.A. ESP En Liquidación - ELECTROLIMA en liquidación.</a:t>
            </a:r>
          </a:p>
        </p:txBody>
      </p:sp>
      <p:sp>
        <p:nvSpPr>
          <p:cNvPr id="21" name="Rectángulo redondeado 9">
            <a:extLst>
              <a:ext uri="{FF2B5EF4-FFF2-40B4-BE49-F238E27FC236}">
                <a16:creationId xmlns:a16="http://schemas.microsoft.com/office/drawing/2014/main" id="{C9A04C1F-5C73-BF14-0A1B-1DB85268F0E8}"/>
              </a:ext>
            </a:extLst>
          </p:cNvPr>
          <p:cNvSpPr/>
          <p:nvPr/>
        </p:nvSpPr>
        <p:spPr>
          <a:xfrm>
            <a:off x="253576" y="3039864"/>
            <a:ext cx="2576945" cy="795124"/>
          </a:xfrm>
          <a:prstGeom prst="roundRect">
            <a:avLst/>
          </a:prstGeom>
          <a:solidFill>
            <a:srgbClr val="B48C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22" name="Rectángulo redondeado 10">
            <a:extLst>
              <a:ext uri="{FF2B5EF4-FFF2-40B4-BE49-F238E27FC236}">
                <a16:creationId xmlns:a16="http://schemas.microsoft.com/office/drawing/2014/main" id="{BB2BA3DE-3113-B992-C3E6-66848446EB2A}"/>
              </a:ext>
            </a:extLst>
          </p:cNvPr>
          <p:cNvSpPr/>
          <p:nvPr/>
        </p:nvSpPr>
        <p:spPr>
          <a:xfrm>
            <a:off x="253575" y="4188988"/>
            <a:ext cx="2576945" cy="1080000"/>
          </a:xfrm>
          <a:prstGeom prst="roundRect">
            <a:avLst/>
          </a:prstGeom>
          <a:solidFill>
            <a:srgbClr val="B48C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Fundamento Legal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F65D32D-3546-49FD-070E-22F464FA447C}"/>
              </a:ext>
            </a:extLst>
          </p:cNvPr>
          <p:cNvSpPr txBox="1"/>
          <p:nvPr/>
        </p:nvSpPr>
        <p:spPr>
          <a:xfrm>
            <a:off x="2961545" y="4240218"/>
            <a:ext cx="872891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300" b="1" dirty="0">
                <a:latin typeface="Verdana" panose="020B0604030504040204" pitchFamily="34" charset="0"/>
                <a:ea typeface="Verdana" panose="020B0604030504040204" pitchFamily="34" charset="0"/>
              </a:rPr>
              <a:t>Artículos 3, 5 y 26 del EOP, 2.8.3.1.5, 2.8.3.1.6 y 2.8.3.1.8 del Decreto 1068 del 2015 y 75 de la Ley 2276 de 2022.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954970F-6937-0FD8-1060-F89237211D87}"/>
              </a:ext>
            </a:extLst>
          </p:cNvPr>
          <p:cNvSpPr txBox="1"/>
          <p:nvPr/>
        </p:nvSpPr>
        <p:spPr>
          <a:xfrm>
            <a:off x="3084376" y="3203410"/>
            <a:ext cx="86060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Presupuesto Ingresos y Gastos vigencia 2025.</a:t>
            </a:r>
            <a:endParaRPr lang="es-CO" sz="25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redondeado 15">
            <a:extLst>
              <a:ext uri="{FF2B5EF4-FFF2-40B4-BE49-F238E27FC236}">
                <a16:creationId xmlns:a16="http://schemas.microsoft.com/office/drawing/2014/main" id="{25EEF07E-2684-86D4-17B3-7EBF5B88A9E3}"/>
              </a:ext>
            </a:extLst>
          </p:cNvPr>
          <p:cNvSpPr/>
          <p:nvPr/>
        </p:nvSpPr>
        <p:spPr>
          <a:xfrm>
            <a:off x="253575" y="5486713"/>
            <a:ext cx="2576945" cy="795124"/>
          </a:xfrm>
          <a:prstGeom prst="roundRect">
            <a:avLst/>
          </a:prstGeom>
          <a:solidFill>
            <a:srgbClr val="B48C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Cuantía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86327FA-102F-730B-FF5B-17ECB80843E5}"/>
              </a:ext>
            </a:extLst>
          </p:cNvPr>
          <p:cNvSpPr txBox="1"/>
          <p:nvPr/>
        </p:nvSpPr>
        <p:spPr>
          <a:xfrm>
            <a:off x="3084376" y="5668832"/>
            <a:ext cx="86060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CO" sz="2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$ </a:t>
            </a:r>
            <a:r>
              <a:rPr lang="es-CO" sz="2200" b="1" dirty="0" smtClean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460 Millones</a:t>
            </a:r>
            <a:endParaRPr lang="es-CO" sz="2200" b="1" i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565595-B03C-4107-B84C-14BB6E209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1884" y="107539"/>
            <a:ext cx="957155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92C29C-9874-44BB-B4AB-0A417745B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1" y="63407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0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45673" y="318654"/>
            <a:ext cx="6248400" cy="945370"/>
          </a:xfrm>
        </p:spPr>
        <p:txBody>
          <a:bodyPr>
            <a:normAutofit/>
          </a:bodyPr>
          <a:lstStyle/>
          <a:p>
            <a:r>
              <a:rPr lang="es-CO" b="1" dirty="0">
                <a:latin typeface="Verdana" panose="020B0604030504040204" pitchFamily="34" charset="0"/>
                <a:ea typeface="Verdana" panose="020B0604030504040204" pitchFamily="34" charset="0"/>
              </a:rPr>
              <a:t>INGRESOS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758" y="1264024"/>
            <a:ext cx="8602042" cy="431128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Los ingresos de la Electrificadora del Tolima S.A ESP en liquidación se encuentran conformados, así: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. Disponibilidad Inicial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. Rendimientos Financieros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. Préstamo Fondo Empresarial de la Superintendencia de Servicios Públicos Domiciliarios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.Recuperación de Cartera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El valor de los Ingresos proyectados para la vigencia 2025 fueron estimados en $460 Millones</a:t>
            </a:r>
          </a:p>
          <a:p>
            <a:pPr algn="just"/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365BF2-6540-4B93-A4DE-8736650CE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575" y="112379"/>
            <a:ext cx="957155" cy="877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AE8F5BC-9BFB-4C79-A852-A87323D35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73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5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C4DD618-D7D1-4C56-1012-BFD2D3204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920273"/>
              </p:ext>
            </p:extLst>
          </p:nvPr>
        </p:nvGraphicFramePr>
        <p:xfrm>
          <a:off x="577629" y="551173"/>
          <a:ext cx="4683024" cy="5838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0922">
                  <a:extLst>
                    <a:ext uri="{9D8B030D-6E8A-4147-A177-3AD203B41FA5}">
                      <a16:colId xmlns:a16="http://schemas.microsoft.com/office/drawing/2014/main" val="2818797578"/>
                    </a:ext>
                  </a:extLst>
                </a:gridCol>
                <a:gridCol w="1532102">
                  <a:extLst>
                    <a:ext uri="{9D8B030D-6E8A-4147-A177-3AD203B41FA5}">
                      <a16:colId xmlns:a16="http://schemas.microsoft.com/office/drawing/2014/main" val="3151646"/>
                    </a:ext>
                  </a:extLst>
                </a:gridCol>
              </a:tblGrid>
              <a:tr h="619736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  VIENCIA 2025</a:t>
                      </a:r>
                      <a:endParaRPr lang="es-CO" sz="16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es-CO" sz="16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504499"/>
                  </a:ext>
                </a:extLst>
              </a:tr>
              <a:tr h="755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DISPONIBILIDAD INICIAL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                   432</a:t>
                      </a: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37782"/>
                  </a:ext>
                </a:extLst>
              </a:tr>
              <a:tr h="946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 POR RENDIMIENTOS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                      6</a:t>
                      </a:r>
                      <a:endParaRPr lang="es-CO" sz="1600" b="1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73842"/>
                  </a:ext>
                </a:extLst>
              </a:tr>
              <a:tr h="946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PRESTAMO FONDO EMPRESARIAL S.S.P.D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                 0 </a:t>
                      </a:r>
                      <a:endParaRPr lang="es-CO" sz="16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09706"/>
                  </a:ext>
                </a:extLst>
              </a:tr>
              <a:tr h="946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 CARTERA- CUOTAS PARTES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                    22</a:t>
                      </a:r>
                      <a:r>
                        <a:rPr lang="es-CO" sz="16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lang="es-CO" sz="1600" b="1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70577"/>
                  </a:ext>
                </a:extLst>
              </a:tr>
              <a:tr h="1187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 PROYECCION INGRESOS VIGENCIA 2025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460</a:t>
                      </a:r>
                    </a:p>
                  </a:txBody>
                  <a:tcPr marL="44450" marR="4445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69259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BCA79240-1840-482D-85A3-F7493BD0E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3098" y="119993"/>
            <a:ext cx="648906" cy="5951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ECB999-FE9B-43F5-A52B-512DE466E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-275587"/>
            <a:ext cx="1155258" cy="551173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D283DE6-E5B0-4C26-8854-BE5A7E693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212732"/>
              </p:ext>
            </p:extLst>
          </p:nvPr>
        </p:nvGraphicFramePr>
        <p:xfrm>
          <a:off x="5544016" y="567542"/>
          <a:ext cx="5726189" cy="5722915"/>
        </p:xfrm>
        <a:graphic>
          <a:graphicData uri="http://schemas.openxmlformats.org/drawingml/2006/table">
            <a:tbl>
              <a:tblPr/>
              <a:tblGrid>
                <a:gridCol w="4076683">
                  <a:extLst>
                    <a:ext uri="{9D8B030D-6E8A-4147-A177-3AD203B41FA5}">
                      <a16:colId xmlns:a16="http://schemas.microsoft.com/office/drawing/2014/main" val="4192569429"/>
                    </a:ext>
                  </a:extLst>
                </a:gridCol>
                <a:gridCol w="1649506">
                  <a:extLst>
                    <a:ext uri="{9D8B030D-6E8A-4147-A177-3AD203B41FA5}">
                      <a16:colId xmlns:a16="http://schemas.microsoft.com/office/drawing/2014/main" val="1059112742"/>
                    </a:ext>
                  </a:extLst>
                </a:gridCol>
              </a:tblGrid>
              <a:tr h="29098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DESCRIPCION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VALOR TOTAL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5566"/>
                  </a:ext>
                </a:extLst>
              </a:tr>
              <a:tr h="25094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PROYECCION DE EGRESOS VIGENCIA 2025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735583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REMUNERACION SERVICIOS TECNICOS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009266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HONORARIOS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184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138277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MATERIALES Y SUMINISTROS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537476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SERVICIOS PUBLICOS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367402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ARRENDAMIENTOS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807191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COMUNICACIONES Y TRANSPORTE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760716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OTROS GASTOS GENERALES 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595192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IMPUESTOS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627277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CUOTAS DE AUDITAJE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684034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SENTENCIAS PAGO MESADAS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148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578726"/>
                  </a:ext>
                </a:extLst>
              </a:tr>
              <a:tr h="47099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TOTAL GASTOS PROYECCION VIGENCIA 2025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460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221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53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1041639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Consideraciones Programación Ingresos</a:t>
            </a:r>
            <a:endParaRPr lang="es-CO" sz="20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EF0EB6B-1E53-4071-C223-053F2B3F19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458576"/>
              </p:ext>
            </p:extLst>
          </p:nvPr>
        </p:nvGraphicFramePr>
        <p:xfrm>
          <a:off x="637309" y="1583830"/>
          <a:ext cx="10972800" cy="4766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1FBC6DD-3061-44B3-AA85-CA4638738B56}"/>
              </a:ext>
            </a:extLst>
          </p:cNvPr>
          <p:cNvSpPr txBox="1"/>
          <p:nvPr/>
        </p:nvSpPr>
        <p:spPr>
          <a:xfrm>
            <a:off x="1975411" y="147889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</a:t>
            </a:r>
          </a:p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– EN LIQUIDACION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30640C-ACF5-4098-8B3A-E6C9182238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31531" y="100986"/>
            <a:ext cx="957155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E16ECC-592E-4B16-B5ED-26F84CAD84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16" y="40682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9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876F213-7C18-8234-8534-113289B89BDA}"/>
              </a:ext>
            </a:extLst>
          </p:cNvPr>
          <p:cNvSpPr txBox="1"/>
          <p:nvPr/>
        </p:nvSpPr>
        <p:spPr>
          <a:xfrm>
            <a:off x="593549" y="294499"/>
            <a:ext cx="8568380" cy="156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ts val="6000"/>
              </a:lnSpc>
            </a:pPr>
            <a:r>
              <a:rPr lang="es-ES" sz="48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GASTOS DE FUNCIONAMIENTO</a:t>
            </a:r>
            <a:r>
              <a:rPr lang="es-ES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B56339-C7D7-0C1B-211C-D8DF55F0ACBB}"/>
              </a:ext>
            </a:extLst>
          </p:cNvPr>
          <p:cNvSpPr txBox="1"/>
          <p:nvPr/>
        </p:nvSpPr>
        <p:spPr>
          <a:xfrm>
            <a:off x="230356" y="1997432"/>
            <a:ext cx="828611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Los Gastos de Funcionamiento se encuentran conformados por los siguientes rubros:</a:t>
            </a:r>
          </a:p>
          <a:p>
            <a:pPr algn="just" defTabSz="457200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.Adquisición de bienes y servicios</a:t>
            </a:r>
          </a:p>
          <a:p>
            <a:pPr algn="just" defTabSz="457200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.Servicios Prestados a las Empresas y Servicios de Producción.</a:t>
            </a:r>
          </a:p>
          <a:p>
            <a:pPr algn="just" defTabSz="457200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.Transferencias Corrientes-Sentencias</a:t>
            </a:r>
          </a:p>
          <a:p>
            <a:pPr algn="just" defTabSz="457200"/>
            <a:endParaRPr lang="es-ES" b="1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.Impuestos</a:t>
            </a:r>
          </a:p>
          <a:p>
            <a:pPr algn="just" defTabSz="457200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 defTabSz="457200"/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Los Gastos de Funcionamiento Proyectados para la vigencia de 2025 fueron estimados por $3.202 Millones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9BB2241-5732-40D6-A787-E34D457F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873" y="121344"/>
            <a:ext cx="957155" cy="8779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F1B461-A40B-4B7D-9739-F5C4EC3DD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7" y="44890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89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978886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Consideraciones Programación Gastos</a:t>
            </a:r>
            <a:endParaRPr lang="es-CO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167CFC2-EF6D-28FC-3A01-00BA39709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4717868"/>
              </p:ext>
            </p:extLst>
          </p:nvPr>
        </p:nvGraphicFramePr>
        <p:xfrm>
          <a:off x="105739" y="1442790"/>
          <a:ext cx="11969720" cy="420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C051504-8938-43A8-BC4C-08448871C499}"/>
              </a:ext>
            </a:extLst>
          </p:cNvPr>
          <p:cNvSpPr txBox="1"/>
          <p:nvPr/>
        </p:nvSpPr>
        <p:spPr>
          <a:xfrm>
            <a:off x="1975411" y="147889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</a:t>
            </a:r>
          </a:p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– En liquidación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3A56B0D-C78A-5426-BED5-0577C933F26D}"/>
              </a:ext>
            </a:extLst>
          </p:cNvPr>
          <p:cNvSpPr txBox="1"/>
          <p:nvPr/>
        </p:nvSpPr>
        <p:spPr>
          <a:xfrm>
            <a:off x="3962398" y="2218216"/>
            <a:ext cx="77544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_tradnl" sz="2000" b="1" dirty="0">
                <a:latin typeface="Verdana" panose="020B0604030504040204" pitchFamily="34" charset="0"/>
                <a:ea typeface="Verdana" panose="020B0604030504040204" pitchFamily="34" charset="0"/>
              </a:rPr>
              <a:t>Los Gastos de funcionamiento se encuentran proyectados por $460, así:</a:t>
            </a:r>
          </a:p>
          <a:p>
            <a:pPr lvl="0" algn="just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Adquisición de bienes y servicios $295 Millones</a:t>
            </a:r>
          </a:p>
          <a:p>
            <a:pPr lvl="0" algn="just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Otras Transferencias-Mesadas     $148 Millones</a:t>
            </a:r>
          </a:p>
          <a:p>
            <a:pPr lvl="0" algn="just"/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Impuestos                     			$17 Millones</a:t>
            </a:r>
          </a:p>
          <a:p>
            <a:endParaRPr lang="es-CO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605EE7-643B-437E-9BF3-7FF034184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18304" y="87539"/>
            <a:ext cx="957155" cy="8779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353751-22B5-4C4A-B283-7F89A0D297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16" y="56216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70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A422423-9CCD-1453-DFC0-2E43BBA77974}"/>
              </a:ext>
            </a:extLst>
          </p:cNvPr>
          <p:cNvSpPr txBox="1"/>
          <p:nvPr/>
        </p:nvSpPr>
        <p:spPr>
          <a:xfrm>
            <a:off x="1975411" y="147889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</a:t>
            </a:r>
          </a:p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– En liquidación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978886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CO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Resumen Presupuesto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3A92914-5283-4573-9C80-A6056D63796A}"/>
              </a:ext>
            </a:extLst>
          </p:cNvPr>
          <p:cNvSpPr txBox="1"/>
          <p:nvPr/>
        </p:nvSpPr>
        <p:spPr>
          <a:xfrm>
            <a:off x="8366464" y="1973105"/>
            <a:ext cx="3215935" cy="3990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lnSpc>
                <a:spcPct val="107000"/>
              </a:lnSpc>
            </a:pPr>
            <a:r>
              <a:rPr lang="es-CO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CALCULO DE LA DISPONIBILIDAD INCIAL PARA LA VIGENCIA 2025, DETERMINADO ASÍ:</a:t>
            </a:r>
          </a:p>
          <a:p>
            <a:pPr marL="457200">
              <a:lnSpc>
                <a:spcPct val="107000"/>
              </a:lnSpc>
            </a:pPr>
            <a:r>
              <a:rPr lang="es-CO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just">
              <a:lnSpc>
                <a:spcPct val="107000"/>
              </a:lnSpc>
            </a:pPr>
            <a:r>
              <a:rPr lang="es-CO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INGRESOS ESTIMADOS A  DICIEMBRE DE 2024                          $1.849 MILLONES</a:t>
            </a:r>
          </a:p>
          <a:p>
            <a:pPr marL="457200">
              <a:lnSpc>
                <a:spcPct val="107000"/>
              </a:lnSpc>
            </a:pPr>
            <a:endParaRPr lang="es-CO" sz="14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CO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GASTOS ESTIMADOS  A DICIEMBRE DE 2024                              $ 1.417 MILLONES.</a:t>
            </a:r>
          </a:p>
          <a:p>
            <a:pPr marL="457200">
              <a:lnSpc>
                <a:spcPct val="107000"/>
              </a:lnSpc>
            </a:pPr>
            <a:endParaRPr lang="es-CO" sz="14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O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DISPONIBILIDAD INICIAL  A ENERO DE 2025 SON $432 MILLONES                   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ECA9186-2B50-4137-AE3D-E9B7F2A19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822" y="95906"/>
            <a:ext cx="957155" cy="87790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6C659D94-15A9-4B0C-9352-521FF77E2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" y="35753"/>
            <a:ext cx="1597290" cy="762066"/>
          </a:xfrm>
          <a:prstGeom prst="rect">
            <a:avLst/>
          </a:prstGeom>
        </p:spPr>
      </p:pic>
      <p:graphicFrame>
        <p:nvGraphicFramePr>
          <p:cNvPr id="163" name="Tabla 162">
            <a:extLst>
              <a:ext uri="{FF2B5EF4-FFF2-40B4-BE49-F238E27FC236}">
                <a16:creationId xmlns:a16="http://schemas.microsoft.com/office/drawing/2014/main" id="{A050F734-E05B-6989-4662-7BA7299FE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455390"/>
              </p:ext>
            </p:extLst>
          </p:nvPr>
        </p:nvGraphicFramePr>
        <p:xfrm>
          <a:off x="247985" y="1391738"/>
          <a:ext cx="8109046" cy="5173141"/>
        </p:xfrm>
        <a:graphic>
          <a:graphicData uri="http://schemas.openxmlformats.org/drawingml/2006/table">
            <a:tbl>
              <a:tblPr/>
              <a:tblGrid>
                <a:gridCol w="918447">
                  <a:extLst>
                    <a:ext uri="{9D8B030D-6E8A-4147-A177-3AD203B41FA5}">
                      <a16:colId xmlns:a16="http://schemas.microsoft.com/office/drawing/2014/main" val="1870986807"/>
                    </a:ext>
                  </a:extLst>
                </a:gridCol>
                <a:gridCol w="1791921">
                  <a:extLst>
                    <a:ext uri="{9D8B030D-6E8A-4147-A177-3AD203B41FA5}">
                      <a16:colId xmlns:a16="http://schemas.microsoft.com/office/drawing/2014/main" val="291224777"/>
                    </a:ext>
                  </a:extLst>
                </a:gridCol>
                <a:gridCol w="1014439">
                  <a:extLst>
                    <a:ext uri="{9D8B030D-6E8A-4147-A177-3AD203B41FA5}">
                      <a16:colId xmlns:a16="http://schemas.microsoft.com/office/drawing/2014/main" val="1683178991"/>
                    </a:ext>
                  </a:extLst>
                </a:gridCol>
                <a:gridCol w="904847">
                  <a:extLst>
                    <a:ext uri="{9D8B030D-6E8A-4147-A177-3AD203B41FA5}">
                      <a16:colId xmlns:a16="http://schemas.microsoft.com/office/drawing/2014/main" val="652992545"/>
                    </a:ext>
                  </a:extLst>
                </a:gridCol>
                <a:gridCol w="1185965">
                  <a:extLst>
                    <a:ext uri="{9D8B030D-6E8A-4147-A177-3AD203B41FA5}">
                      <a16:colId xmlns:a16="http://schemas.microsoft.com/office/drawing/2014/main" val="647732014"/>
                    </a:ext>
                  </a:extLst>
                </a:gridCol>
                <a:gridCol w="2293427">
                  <a:extLst>
                    <a:ext uri="{9D8B030D-6E8A-4147-A177-3AD203B41FA5}">
                      <a16:colId xmlns:a16="http://schemas.microsoft.com/office/drawing/2014/main" val="3311838635"/>
                    </a:ext>
                  </a:extLst>
                </a:gridCol>
              </a:tblGrid>
              <a:tr h="22579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525317"/>
                  </a:ext>
                </a:extLst>
              </a:tr>
              <a:tr h="4654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EJECUTADO           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ESTIMADO         2024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PROGRAMADO               2025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VARIACION     PORCENTUAL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366077"/>
                  </a:ext>
                </a:extLst>
              </a:tr>
              <a:tr h="132036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750284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23/22                 24/23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520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952640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(4) = (2/1)           (5)=(3/2)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752168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441403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1.706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1.849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(3,O)               (97,9)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820057"/>
                  </a:ext>
                </a:extLst>
              </a:tr>
              <a:tr h="163154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851355"/>
                  </a:ext>
                </a:extLst>
              </a:tr>
              <a:tr h="2185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 DISPONIBLILIDAD INICIAL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56,61                 (15,13)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701678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845882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 INTERESES CORRIENTES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114741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1826388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 RECURSOS CAPITAL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1.381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1.340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(-</a:t>
                      </a:r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2,97)              (97,9)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507376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940851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 INGRESOS + DISP. INICIAL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1.706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1.849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8,38                  ( 75,17)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577982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791560"/>
                  </a:ext>
                </a:extLst>
              </a:tr>
              <a:tr h="240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GASTOS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1.190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1.417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19,07                (67,5)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576180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730767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A. FUNCIONAMIENTO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1.190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1.417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19,07                (67,5)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987788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524903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DISPONIBILIDAD FINAL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516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432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(16,3)                (100,0)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687868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338464"/>
                  </a:ext>
                </a:extLst>
              </a:tr>
              <a:tr h="1748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 GASTOS  + DISP. FINAL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1.706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1.849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8,4                 (75,1)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065264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69980"/>
                  </a:ext>
                </a:extLst>
              </a:tr>
              <a:tr h="174808"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345860"/>
                  </a:ext>
                </a:extLst>
              </a:tr>
              <a:tr h="218509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Fuente: Dirección General del Presupuesto Publico Nacional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714262"/>
                  </a:ext>
                </a:extLst>
              </a:tr>
            </a:tbl>
          </a:graphicData>
        </a:graphic>
      </p:graphicFrame>
      <p:cxnSp>
        <p:nvCxnSpPr>
          <p:cNvPr id="164" name="Conector recto 163">
            <a:extLst>
              <a:ext uri="{FF2B5EF4-FFF2-40B4-BE49-F238E27FC236}">
                <a16:creationId xmlns:a16="http://schemas.microsoft.com/office/drawing/2014/main" id="{D787E90B-B826-237E-FC5A-B896D5514FEE}"/>
              </a:ext>
            </a:extLst>
          </p:cNvPr>
          <p:cNvCxnSpPr>
            <a:cxnSpLocks/>
          </p:cNvCxnSpPr>
          <p:nvPr/>
        </p:nvCxnSpPr>
        <p:spPr>
          <a:xfrm>
            <a:off x="6267052" y="2104039"/>
            <a:ext cx="197444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16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978886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CO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Indicadores Financieros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1390EF-9F70-1381-9440-C9C3E5DBD65E}"/>
              </a:ext>
            </a:extLst>
          </p:cNvPr>
          <p:cNvSpPr txBox="1"/>
          <p:nvPr/>
        </p:nvSpPr>
        <p:spPr>
          <a:xfrm>
            <a:off x="322291" y="5747980"/>
            <a:ext cx="1051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Century Gothic" panose="020B0502020202020204" pitchFamily="34" charset="0"/>
              </a:rPr>
              <a:t>ROA</a:t>
            </a:r>
            <a:r>
              <a:rPr lang="es-ES" sz="1200" dirty="0">
                <a:latin typeface="Century Gothic" panose="020B0502020202020204" pitchFamily="34" charset="0"/>
              </a:rPr>
              <a:t>: rentabilidad sobre activos. </a:t>
            </a:r>
            <a:r>
              <a:rPr lang="es-ES" sz="1200" b="1" dirty="0">
                <a:latin typeface="Century Gothic" panose="020B0502020202020204" pitchFamily="34" charset="0"/>
              </a:rPr>
              <a:t>ROE</a:t>
            </a:r>
            <a:r>
              <a:rPr lang="es-ES" sz="1200" dirty="0">
                <a:latin typeface="Century Gothic" panose="020B0502020202020204" pitchFamily="34" charset="0"/>
              </a:rPr>
              <a:t>: rentabilidad sobre capital invertido. </a:t>
            </a:r>
            <a:r>
              <a:rPr lang="es-ES" sz="1200" b="1" dirty="0">
                <a:latin typeface="Century Gothic" panose="020B0502020202020204" pitchFamily="34" charset="0"/>
              </a:rPr>
              <a:t>EBITDA</a:t>
            </a:r>
            <a:r>
              <a:rPr lang="es-ES" sz="1200" dirty="0">
                <a:latin typeface="Century Gothic" panose="020B0502020202020204" pitchFamily="34" charset="0"/>
              </a:rPr>
              <a:t> (acrónimo de </a:t>
            </a:r>
            <a:r>
              <a:rPr lang="es-ES" sz="1200" i="1" dirty="0" err="1">
                <a:latin typeface="Century Gothic" panose="020B0502020202020204" pitchFamily="34" charset="0"/>
              </a:rPr>
              <a:t>Earnings</a:t>
            </a:r>
            <a:r>
              <a:rPr lang="es-ES" sz="1200" i="1" dirty="0">
                <a:latin typeface="Century Gothic" panose="020B0502020202020204" pitchFamily="34" charset="0"/>
              </a:rPr>
              <a:t> </a:t>
            </a:r>
            <a:r>
              <a:rPr lang="es-ES" sz="1200" i="1" dirty="0" err="1">
                <a:latin typeface="Century Gothic" panose="020B0502020202020204" pitchFamily="34" charset="0"/>
              </a:rPr>
              <a:t>Before</a:t>
            </a:r>
            <a:r>
              <a:rPr lang="es-ES" sz="1200" i="1" dirty="0">
                <a:latin typeface="Century Gothic" panose="020B0502020202020204" pitchFamily="34" charset="0"/>
              </a:rPr>
              <a:t> </a:t>
            </a:r>
            <a:r>
              <a:rPr lang="es-ES" sz="1200" i="1" dirty="0" err="1">
                <a:latin typeface="Century Gothic" panose="020B0502020202020204" pitchFamily="34" charset="0"/>
              </a:rPr>
              <a:t>Interest</a:t>
            </a:r>
            <a:r>
              <a:rPr lang="es-ES" sz="1200" i="1" dirty="0">
                <a:latin typeface="Century Gothic" panose="020B0502020202020204" pitchFamily="34" charset="0"/>
              </a:rPr>
              <a:t> </a:t>
            </a:r>
            <a:r>
              <a:rPr lang="es-ES" sz="1200" i="1" dirty="0" err="1">
                <a:latin typeface="Century Gothic" panose="020B0502020202020204" pitchFamily="34" charset="0"/>
              </a:rPr>
              <a:t>Taxes</a:t>
            </a:r>
            <a:r>
              <a:rPr lang="es-ES" sz="1200" i="1" dirty="0">
                <a:latin typeface="Century Gothic" panose="020B0502020202020204" pitchFamily="34" charset="0"/>
              </a:rPr>
              <a:t> </a:t>
            </a:r>
            <a:r>
              <a:rPr lang="es-ES" sz="1200" i="1" dirty="0" err="1">
                <a:latin typeface="Century Gothic" panose="020B0502020202020204" pitchFamily="34" charset="0"/>
              </a:rPr>
              <a:t>Depreciation</a:t>
            </a:r>
            <a:r>
              <a:rPr lang="es-ES" sz="1200" i="1" dirty="0">
                <a:latin typeface="Century Gothic" panose="020B0502020202020204" pitchFamily="34" charset="0"/>
              </a:rPr>
              <a:t> and </a:t>
            </a:r>
            <a:r>
              <a:rPr lang="es-ES" sz="1200" i="1" dirty="0" err="1">
                <a:latin typeface="Century Gothic" panose="020B0502020202020204" pitchFamily="34" charset="0"/>
              </a:rPr>
              <a:t>Amortization</a:t>
            </a:r>
            <a:r>
              <a:rPr lang="es-ES" sz="1200" dirty="0">
                <a:latin typeface="Century Gothic" panose="020B0502020202020204" pitchFamily="34" charset="0"/>
              </a:rPr>
              <a:t>) muestra el beneficio antes de restar los intereses por la deuda contraída, los impuestos, las depreciaciones, y la amortización de las inversiones realizadas. </a:t>
            </a:r>
            <a:endParaRPr lang="es-CO" sz="12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FDD18D-A90D-4818-AAC7-4F1E12DE2A27}"/>
              </a:ext>
            </a:extLst>
          </p:cNvPr>
          <p:cNvSpPr txBox="1"/>
          <p:nvPr/>
        </p:nvSpPr>
        <p:spPr>
          <a:xfrm>
            <a:off x="1975411" y="147889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</a:t>
            </a:r>
          </a:p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– En liquidación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313898" y="1627364"/>
            <a:ext cx="10443313" cy="3995514"/>
            <a:chOff x="1354" y="1018"/>
            <a:chExt cx="4902" cy="2157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54" y="1018"/>
              <a:ext cx="4789" cy="2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354" y="1018"/>
              <a:ext cx="4789" cy="495"/>
            </a:xfrm>
            <a:prstGeom prst="rect">
              <a:avLst/>
            </a:prstGeom>
            <a:solidFill>
              <a:srgbClr val="B58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947" y="1803"/>
              <a:ext cx="2177" cy="72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s-CO" dirty="0">
                  <a:latin typeface="Verdana" panose="020B0604030504040204" pitchFamily="34" charset="0"/>
                  <a:ea typeface="Verdana" panose="020B0604030504040204" pitchFamily="34" charset="0"/>
                </a:rPr>
                <a:t>Electrolima S.A. ESP  en Liquidación tiene un patrimonio negativo de mas de $192.659 millones por lo tanto no aplica indicadores de seguimiento.</a:t>
              </a:r>
              <a:endParaRPr lang="en-US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354" y="2943"/>
              <a:ext cx="4902" cy="23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812" y="1026"/>
              <a:ext cx="79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INDICADORES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836" y="1138"/>
              <a:ext cx="74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FINANCIEROS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023" y="1026"/>
              <a:ext cx="58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ESTIMADO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167" y="1138"/>
              <a:ext cx="19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2024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693" y="1026"/>
              <a:ext cx="76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PROGRAMADO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4916" y="1138"/>
              <a:ext cx="19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2025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5482" y="1026"/>
              <a:ext cx="6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VARIACIÓN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5450" y="1138"/>
              <a:ext cx="70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PORCENTUAL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5617" y="1290"/>
              <a:ext cx="23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25/24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4207" y="1401"/>
              <a:ext cx="20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(1)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4964" y="1401"/>
              <a:ext cx="20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(2)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5521" y="1401"/>
              <a:ext cx="56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(3)=(2/1)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478" y="1537"/>
              <a:ext cx="75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Razón Corriente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378" y="1697"/>
              <a:ext cx="54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LIQUIDEZ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478" y="1697"/>
              <a:ext cx="107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Cobertura de Intereses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5713" y="17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478" y="1857"/>
              <a:ext cx="79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Cobertura Editda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5713" y="188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478" y="2017"/>
              <a:ext cx="1124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Nivel de Endeudamiento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713" y="204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378" y="2176"/>
              <a:ext cx="98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APALANCAMIENTO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478" y="2176"/>
              <a:ext cx="113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Nivel de Apalancamiento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478" y="2336"/>
              <a:ext cx="93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Margen Operacional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5713" y="236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2478" y="2496"/>
              <a:ext cx="23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ROA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5713" y="252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1378" y="2656"/>
              <a:ext cx="813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RENTABILIDAD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2478" y="2656"/>
              <a:ext cx="23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ROE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5713" y="2679"/>
              <a:ext cx="5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2478" y="2815"/>
              <a:ext cx="68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Margen Ebitda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5713" y="283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1609" y="1026"/>
              <a:ext cx="64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Verdana" panose="020B0604030504040204" pitchFamily="34" charset="0"/>
                </a:rPr>
                <a:t>DIMENSIÓN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1378" y="2951"/>
              <a:ext cx="42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Fuente: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1354" y="2943"/>
              <a:ext cx="4789" cy="0"/>
            </a:xfrm>
            <a:prstGeom prst="line">
              <a:avLst/>
            </a:prstGeom>
            <a:noFill/>
            <a:ln w="0">
              <a:solidFill>
                <a:srgbClr val="B58B4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1354" y="2943"/>
              <a:ext cx="4789" cy="8"/>
            </a:xfrm>
            <a:prstGeom prst="rect">
              <a:avLst/>
            </a:prstGeom>
            <a:solidFill>
              <a:srgbClr val="B58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001BF8A-28BA-467A-A823-65CCB84B1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5880" y="15107"/>
            <a:ext cx="957155" cy="877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6304160-21CA-447F-BEBC-5012FF3BA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0" y="88896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0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117853" y="1945350"/>
            <a:ext cx="7637929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_tradnl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Impacto Fiscal</a:t>
            </a:r>
          </a:p>
        </p:txBody>
      </p:sp>
      <p:sp>
        <p:nvSpPr>
          <p:cNvPr id="3" name="1 Rectángulo">
            <a:extLst>
              <a:ext uri="{FF2B5EF4-FFF2-40B4-BE49-F238E27FC236}">
                <a16:creationId xmlns:a16="http://schemas.microsoft.com/office/drawing/2014/main" id="{FC3F3771-4058-0A08-6900-FE0C8C6565CF}"/>
              </a:ext>
            </a:extLst>
          </p:cNvPr>
          <p:cNvSpPr/>
          <p:nvPr/>
        </p:nvSpPr>
        <p:spPr>
          <a:xfrm>
            <a:off x="465025" y="2833047"/>
            <a:ext cx="7637929" cy="2579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189">
              <a:spcBef>
                <a:spcPct val="20000"/>
              </a:spcBef>
              <a:defRPr/>
            </a:pPr>
            <a:r>
              <a:rPr lang="es-CO" sz="28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Los recursos estimados en el presupuesto de ingresos y gastos de la empresa corresponden a $460 millones, con la aprobación del mismo se evitaría un impacto fiscal. </a:t>
            </a:r>
          </a:p>
          <a:p>
            <a:pPr marL="285744" indent="-285744" algn="just" defTabSz="457189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s-CO" alt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FF046A-F7FE-44D1-B6FB-83E3EE65EECA}"/>
              </a:ext>
            </a:extLst>
          </p:cNvPr>
          <p:cNvSpPr txBox="1"/>
          <p:nvPr/>
        </p:nvSpPr>
        <p:spPr>
          <a:xfrm>
            <a:off x="117853" y="682387"/>
            <a:ext cx="8583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</a:t>
            </a:r>
          </a:p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ELECTROLIMA S.A. ESP  – En Liquidación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DBDAC52-E981-45BE-8648-F3EFB9DE2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057" y="67556"/>
            <a:ext cx="957155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EA00359-96D0-41C4-A26A-FB7F772FD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8" y="43621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4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6658956E-2919-BCC6-470B-B883D70C650D}"/>
              </a:ext>
            </a:extLst>
          </p:cNvPr>
          <p:cNvSpPr txBox="1">
            <a:spLocks/>
          </p:cNvSpPr>
          <p:nvPr/>
        </p:nvSpPr>
        <p:spPr>
          <a:xfrm>
            <a:off x="0" y="978886"/>
            <a:ext cx="12192000" cy="303300"/>
          </a:xfrm>
          <a:prstGeom prst="rect">
            <a:avLst/>
          </a:prstGeom>
          <a:solidFill>
            <a:srgbClr val="B48C41"/>
          </a:solidFill>
          <a:ln>
            <a:solidFill>
              <a:srgbClr val="B48C4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_tradnl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Recomendación</a:t>
            </a:r>
          </a:p>
        </p:txBody>
      </p:sp>
      <p:sp>
        <p:nvSpPr>
          <p:cNvPr id="3" name="1 Rectángulo">
            <a:extLst>
              <a:ext uri="{FF2B5EF4-FFF2-40B4-BE49-F238E27FC236}">
                <a16:creationId xmlns:a16="http://schemas.microsoft.com/office/drawing/2014/main" id="{FC3F3771-4058-0A08-6900-FE0C8C6565CF}"/>
              </a:ext>
            </a:extLst>
          </p:cNvPr>
          <p:cNvSpPr/>
          <p:nvPr/>
        </p:nvSpPr>
        <p:spPr>
          <a:xfrm>
            <a:off x="129519" y="979119"/>
            <a:ext cx="11600597" cy="6604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189">
              <a:spcBef>
                <a:spcPct val="20000"/>
              </a:spcBef>
              <a:defRPr/>
            </a:pPr>
            <a:endParaRPr lang="es-CO" altLang="es-CO" sz="25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 defTabSz="457189">
              <a:spcBef>
                <a:spcPct val="20000"/>
              </a:spcBef>
              <a:defRPr/>
            </a:pPr>
            <a:r>
              <a:rPr lang="es-CO" altLang="es-CO" sz="2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 base en la anterior presentación, se recomienda al CONFIS aprobar el presupuesto de ingresos y gastos de la Electrificadora del Tolima S.A. ESP en Liquidación para la vigencia de 2025 incluidas en esta presentación, con el fin de tener funcionamiento en el año 2025 y poder efectuar el cierre del proceso liquidatorio.</a:t>
            </a:r>
          </a:p>
          <a:p>
            <a:pPr algn="just" defTabSz="457189">
              <a:spcBef>
                <a:spcPct val="20000"/>
              </a:spcBef>
              <a:defRPr/>
            </a:pPr>
            <a:endParaRPr lang="es-CO" altLang="es-CO" sz="2500" dirty="0">
              <a:solidFill>
                <a:prstClr val="black">
                  <a:lumMod val="65000"/>
                  <a:lumOff val="35000"/>
                </a:prstClr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 defTabSz="457189">
              <a:spcBef>
                <a:spcPct val="20000"/>
              </a:spcBef>
              <a:defRPr/>
            </a:pPr>
            <a:r>
              <a:rPr lang="es-ES" sz="2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Electrolima continua con las gestiones necesarias para el cierre de la liquidación especialmente con la Definición de un mecanismo para normalizar el pasivo pensional bien sea a través de un titulo legal que le permita a la Nación-Ministerio de Minas y Energía asumir la función pensional o un esquema de conmutación pensional y por ende las determinadas en el Decreto 2555 de 2010 en el art.9.1.3.6.5.</a:t>
            </a:r>
          </a:p>
          <a:p>
            <a:pPr algn="just" defTabSz="457189">
              <a:spcBef>
                <a:spcPct val="20000"/>
              </a:spcBef>
              <a:defRPr/>
            </a:pPr>
            <a:endParaRPr lang="es-CO" altLang="es-CO" sz="1733" dirty="0">
              <a:solidFill>
                <a:prstClr val="black">
                  <a:lumMod val="65000"/>
                  <a:lumOff val="35000"/>
                </a:prstClr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57189">
              <a:spcBef>
                <a:spcPct val="20000"/>
              </a:spcBef>
              <a:defRPr/>
            </a:pPr>
            <a:endParaRPr lang="es-CO" altLang="es-CO" sz="1733" dirty="0">
              <a:solidFill>
                <a:prstClr val="black">
                  <a:lumMod val="65000"/>
                  <a:lumOff val="35000"/>
                </a:prstClr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57189">
              <a:spcBef>
                <a:spcPct val="20000"/>
              </a:spcBef>
              <a:defRPr/>
            </a:pPr>
            <a:endParaRPr lang="es-CO" altLang="es-CO" sz="1733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 algn="just" defTabSz="457189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s-CO" altLang="es-CO" sz="1733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E131E-31FF-5456-DAE7-C2F5F70330F7}"/>
              </a:ext>
            </a:extLst>
          </p:cNvPr>
          <p:cNvSpPr txBox="1"/>
          <p:nvPr/>
        </p:nvSpPr>
        <p:spPr>
          <a:xfrm>
            <a:off x="1873957" y="147889"/>
            <a:ext cx="8684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Presupuesto EICE 2025-                       ELECTROLIMA S.A. ESP EN LIQUIDACION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D71515-A582-4589-926F-D9552EC9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1036" y="100870"/>
            <a:ext cx="957155" cy="877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9D7592-72D9-4452-BB6B-8FAD9C38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" y="78458"/>
            <a:ext cx="1597290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56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F2E63D61B4EF4B93C738236FC81050" ma:contentTypeVersion="2" ma:contentTypeDescription="Crear nuevo documento." ma:contentTypeScope="" ma:versionID="ff10a781a61055101a412cec68910d44">
  <xsd:schema xmlns:xsd="http://www.w3.org/2001/XMLSchema" xmlns:xs="http://www.w3.org/2001/XMLSchema" xmlns:p="http://schemas.microsoft.com/office/2006/metadata/properties" xmlns:ns1="http://schemas.microsoft.com/sharepoint/v3" xmlns:ns2="aac6e9ca-a293-4c82-8e9f-9055b12d24a8" targetNamespace="http://schemas.microsoft.com/office/2006/metadata/properties" ma:root="true" ma:fieldsID="48b42b37a1e2ad92365a67a34aee8fa9" ns1:_="" ns2:_="">
    <xsd:import namespace="http://schemas.microsoft.com/sharepoint/v3"/>
    <xsd:import namespace="aac6e9ca-a293-4c82-8e9f-9055b12d24a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6e9ca-a293-4c82-8e9f-9055b12d24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2DACC9-DED7-47F5-B75B-51D778E47E37}">
  <ds:schemaRefs>
    <ds:schemaRef ds:uri="aac6e9ca-a293-4c82-8e9f-9055b12d24a8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8766DA-54FF-4B12-89B6-3124B6A506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ac6e9ca-a293-4c82-8e9f-9055b12d24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422839-E1BF-4AE6-B3B3-A34584B8C0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5151</TotalTime>
  <Words>808</Words>
  <Application>Microsoft Office PowerPoint</Application>
  <PresentationFormat>Panorámica</PresentationFormat>
  <Paragraphs>218</Paragraphs>
  <Slides>11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Times New Roman</vt:lpstr>
      <vt:lpstr>Verdana</vt:lpstr>
      <vt:lpstr>Tema de Office</vt:lpstr>
      <vt:lpstr>Presentación de PowerPoint</vt:lpstr>
      <vt:lpstr>Presentación de PowerPoint</vt:lpstr>
      <vt:lpstr>INGRESOS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Usuario de Windows</cp:lastModifiedBy>
  <cp:revision>213</cp:revision>
  <cp:lastPrinted>2023-10-19T14:50:12Z</cp:lastPrinted>
  <dcterms:created xsi:type="dcterms:W3CDTF">2023-05-08T00:34:42Z</dcterms:created>
  <dcterms:modified xsi:type="dcterms:W3CDTF">2025-02-05T14:47:33Z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0x01010041F2E63D61B4EF4B93C738236FC81050</vt:lpwstr>
  </property>
</Properties>
</file>